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0"/>
  </p:notesMasterIdLst>
  <p:sldIdLst>
    <p:sldId id="256" r:id="rId2"/>
    <p:sldId id="275" r:id="rId3"/>
    <p:sldId id="276" r:id="rId4"/>
    <p:sldId id="278" r:id="rId5"/>
    <p:sldId id="280" r:id="rId6"/>
    <p:sldId id="279" r:id="rId7"/>
    <p:sldId id="277" r:id="rId8"/>
    <p:sldId id="271" r:id="rId9"/>
  </p:sldIdLst>
  <p:sldSz cx="20104100" cy="11309350"/>
  <p:notesSz cx="6808788" cy="9940925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Rosatom Light" panose="020B0604020202020204" charset="-52"/>
      <p:regular r:id="rId15"/>
    </p:embeddedFont>
    <p:embeddedFont>
      <p:font typeface="Rosatom" panose="020B0604020202020204" charset="-52"/>
      <p:regular r:id="rId16"/>
      <p:bold r:id="rId17"/>
      <p:italic r:id="rId1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31" userDrawn="1">
          <p15:clr>
            <a:srgbClr val="A4A3A4"/>
          </p15:clr>
        </p15:guide>
        <p15:guide id="2" pos="63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274"/>
    <a:srgbClr val="B42672"/>
    <a:srgbClr val="1D988C"/>
    <a:srgbClr val="EDAB20"/>
    <a:srgbClr val="B1C72E"/>
    <a:srgbClr val="F36E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5" d="100"/>
          <a:sy n="65" d="100"/>
        </p:scale>
        <p:origin x="624" y="72"/>
      </p:cViewPr>
      <p:guideLst>
        <p:guide orient="horz" pos="2231"/>
        <p:guide pos="63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FE72CD-1F3C-4C67-861B-F5D7A068A647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4B642C-072E-487A-BBB7-C5BAC85FBA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0601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507846" rtl="0" eaLnBrk="1" latinLnBrk="0" hangingPunct="1">
      <a:defRPr sz="1979" kern="1200">
        <a:solidFill>
          <a:schemeClr val="tx1"/>
        </a:solidFill>
        <a:latin typeface="+mn-lt"/>
        <a:ea typeface="+mn-ea"/>
        <a:cs typeface="+mn-cs"/>
      </a:defRPr>
    </a:lvl1pPr>
    <a:lvl2pPr marL="753923" algn="l" defTabSz="1507846" rtl="0" eaLnBrk="1" latinLnBrk="0" hangingPunct="1">
      <a:defRPr sz="1979" kern="1200">
        <a:solidFill>
          <a:schemeClr val="tx1"/>
        </a:solidFill>
        <a:latin typeface="+mn-lt"/>
        <a:ea typeface="+mn-ea"/>
        <a:cs typeface="+mn-cs"/>
      </a:defRPr>
    </a:lvl2pPr>
    <a:lvl3pPr marL="1507846" algn="l" defTabSz="1507846" rtl="0" eaLnBrk="1" latinLnBrk="0" hangingPunct="1">
      <a:defRPr sz="1979" kern="1200">
        <a:solidFill>
          <a:schemeClr val="tx1"/>
        </a:solidFill>
        <a:latin typeface="+mn-lt"/>
        <a:ea typeface="+mn-ea"/>
        <a:cs typeface="+mn-cs"/>
      </a:defRPr>
    </a:lvl3pPr>
    <a:lvl4pPr marL="2261768" algn="l" defTabSz="1507846" rtl="0" eaLnBrk="1" latinLnBrk="0" hangingPunct="1">
      <a:defRPr sz="1979" kern="1200">
        <a:solidFill>
          <a:schemeClr val="tx1"/>
        </a:solidFill>
        <a:latin typeface="+mn-lt"/>
        <a:ea typeface="+mn-ea"/>
        <a:cs typeface="+mn-cs"/>
      </a:defRPr>
    </a:lvl4pPr>
    <a:lvl5pPr marL="3015691" algn="l" defTabSz="1507846" rtl="0" eaLnBrk="1" latinLnBrk="0" hangingPunct="1">
      <a:defRPr sz="1979" kern="1200">
        <a:solidFill>
          <a:schemeClr val="tx1"/>
        </a:solidFill>
        <a:latin typeface="+mn-lt"/>
        <a:ea typeface="+mn-ea"/>
        <a:cs typeface="+mn-cs"/>
      </a:defRPr>
    </a:lvl5pPr>
    <a:lvl6pPr marL="3769614" algn="l" defTabSz="1507846" rtl="0" eaLnBrk="1" latinLnBrk="0" hangingPunct="1">
      <a:defRPr sz="1979" kern="1200">
        <a:solidFill>
          <a:schemeClr val="tx1"/>
        </a:solidFill>
        <a:latin typeface="+mn-lt"/>
        <a:ea typeface="+mn-ea"/>
        <a:cs typeface="+mn-cs"/>
      </a:defRPr>
    </a:lvl6pPr>
    <a:lvl7pPr marL="4523537" algn="l" defTabSz="1507846" rtl="0" eaLnBrk="1" latinLnBrk="0" hangingPunct="1">
      <a:defRPr sz="1979" kern="1200">
        <a:solidFill>
          <a:schemeClr val="tx1"/>
        </a:solidFill>
        <a:latin typeface="+mn-lt"/>
        <a:ea typeface="+mn-ea"/>
        <a:cs typeface="+mn-cs"/>
      </a:defRPr>
    </a:lvl7pPr>
    <a:lvl8pPr marL="5277460" algn="l" defTabSz="1507846" rtl="0" eaLnBrk="1" latinLnBrk="0" hangingPunct="1">
      <a:defRPr sz="1979" kern="1200">
        <a:solidFill>
          <a:schemeClr val="tx1"/>
        </a:solidFill>
        <a:latin typeface="+mn-lt"/>
        <a:ea typeface="+mn-ea"/>
        <a:cs typeface="+mn-cs"/>
      </a:defRPr>
    </a:lvl8pPr>
    <a:lvl9pPr marL="6031382" algn="l" defTabSz="1507846" rtl="0" eaLnBrk="1" latinLnBrk="0" hangingPunct="1">
      <a:defRPr sz="197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g object 16">
            <a:extLst>
              <a:ext uri="{FF2B5EF4-FFF2-40B4-BE49-F238E27FC236}">
                <a16:creationId xmlns:a16="http://schemas.microsoft.com/office/drawing/2014/main" id="{3D045097-BC64-435A-A794-3EE3C471F48F}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205377" y="794"/>
            <a:ext cx="10898723" cy="11308556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37383" y="8439860"/>
            <a:ext cx="8867774" cy="1306127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800"/>
            </a:lvl1pPr>
            <a:lvl2pPr marL="753923" indent="0" algn="ctr">
              <a:buNone/>
              <a:defRPr sz="3298"/>
            </a:lvl2pPr>
            <a:lvl3pPr marL="1507846" indent="0" algn="ctr">
              <a:buNone/>
              <a:defRPr sz="2968"/>
            </a:lvl3pPr>
            <a:lvl4pPr marL="2261768" indent="0" algn="ctr">
              <a:buNone/>
              <a:defRPr sz="2638"/>
            </a:lvl4pPr>
            <a:lvl5pPr marL="3015691" indent="0" algn="ctr">
              <a:buNone/>
              <a:defRPr sz="2638"/>
            </a:lvl5pPr>
            <a:lvl6pPr marL="3769614" indent="0" algn="ctr">
              <a:buNone/>
              <a:defRPr sz="2638"/>
            </a:lvl6pPr>
            <a:lvl7pPr marL="4523537" indent="0" algn="ctr">
              <a:buNone/>
              <a:defRPr sz="2638"/>
            </a:lvl7pPr>
            <a:lvl8pPr marL="5277460" indent="0" algn="ctr">
              <a:buNone/>
              <a:defRPr sz="2638"/>
            </a:lvl8pPr>
            <a:lvl9pPr marL="6031382" indent="0" algn="ctr">
              <a:buNone/>
              <a:defRPr sz="2638"/>
            </a:lvl9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2800" b="1" spc="-15" dirty="0">
                <a:solidFill>
                  <a:schemeClr val="tx1">
                    <a:lumMod val="85000"/>
                    <a:lumOff val="15000"/>
                  </a:schemeClr>
                </a:solidFill>
                <a:latin typeface="Rosatom" panose="020B0503040504020204" pitchFamily="34" charset="-52"/>
                <a:ea typeface="Rosatom" panose="020B0503040504020204" pitchFamily="34" charset="-52"/>
                <a:cs typeface="Rosatom Light"/>
              </a:rPr>
              <a:t>Наталья Комарова</a:t>
            </a:r>
            <a:br>
              <a:rPr lang="ru-RU" sz="2800" b="1" spc="-15" dirty="0">
                <a:solidFill>
                  <a:schemeClr val="tx1">
                    <a:lumMod val="85000"/>
                    <a:lumOff val="15000"/>
                  </a:schemeClr>
                </a:solidFill>
                <a:latin typeface="Rosatom" panose="020B0503040504020204" pitchFamily="34" charset="-52"/>
                <a:ea typeface="Rosatom" panose="020B0503040504020204" pitchFamily="34" charset="-52"/>
                <a:cs typeface="Rosatom Light"/>
              </a:rPr>
            </a:br>
            <a:r>
              <a:rPr lang="ru-RU" sz="2800" spc="-15" dirty="0">
                <a:solidFill>
                  <a:schemeClr val="tx1">
                    <a:lumMod val="85000"/>
                    <a:lumOff val="15000"/>
                  </a:schemeClr>
                </a:solidFill>
                <a:latin typeface="Rosatom Light" panose="020B0403040504020204" pitchFamily="34" charset="-52"/>
                <a:ea typeface="Rosatom Light" panose="020B0403040504020204" pitchFamily="34" charset="-52"/>
                <a:cs typeface="Rosatom Light"/>
              </a:rPr>
              <a:t>Генеральный директор АО «РХК»</a:t>
            </a:r>
            <a:br>
              <a:rPr lang="ru-RU" sz="2800" spc="-15" dirty="0">
                <a:solidFill>
                  <a:schemeClr val="tx1">
                    <a:lumMod val="85000"/>
                    <a:lumOff val="15000"/>
                  </a:schemeClr>
                </a:solidFill>
                <a:latin typeface="Rosatom Light" panose="020B0403040504020204" pitchFamily="34" charset="-52"/>
                <a:ea typeface="Rosatom Light" panose="020B0403040504020204" pitchFamily="34" charset="-52"/>
                <a:cs typeface="Rosatom Light"/>
              </a:rPr>
            </a:br>
            <a:r>
              <a:rPr lang="ru-RU" sz="2800" spc="-15" dirty="0">
                <a:solidFill>
                  <a:srgbClr val="003274"/>
                </a:solidFill>
                <a:latin typeface="Rosatom Light" panose="020B0403040504020204" pitchFamily="34" charset="-52"/>
                <a:ea typeface="Rosatom Light" panose="020B0403040504020204" pitchFamily="34" charset="-52"/>
                <a:cs typeface="Rosatom Light"/>
              </a:rPr>
              <a:t>19 мая 2021 г.</a:t>
            </a:r>
            <a:endParaRPr lang="ru-RU" sz="2800" dirty="0">
              <a:solidFill>
                <a:srgbClr val="003274"/>
              </a:solidFill>
              <a:latin typeface="Rosatom Light" panose="020B0403040504020204" pitchFamily="34" charset="-52"/>
              <a:ea typeface="Rosatom Light" panose="020B0403040504020204" pitchFamily="34" charset="-52"/>
              <a:cs typeface="Rosatom Light"/>
            </a:endParaRPr>
          </a:p>
        </p:txBody>
      </p:sp>
      <p:sp>
        <p:nvSpPr>
          <p:cNvPr id="9" name="object 2">
            <a:extLst>
              <a:ext uri="{FF2B5EF4-FFF2-40B4-BE49-F238E27FC236}">
                <a16:creationId xmlns:a16="http://schemas.microsoft.com/office/drawing/2014/main" id="{A882C3C9-74B1-4D05-B843-1DDA1635B515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184275" y="3750994"/>
            <a:ext cx="14047372" cy="4002891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marL="0">
              <a:defRPr b="1">
                <a:latin typeface="Rosatom" panose="020B0503040504020204" pitchFamily="34" charset="-52"/>
                <a:ea typeface="Rosatom" panose="020B0503040504020204" pitchFamily="34" charset="-52"/>
              </a:defRPr>
            </a:lvl1pPr>
          </a:lstStyle>
          <a:p>
            <a:pPr marL="12700">
              <a:lnSpc>
                <a:spcPct val="90000"/>
              </a:lnSpc>
            </a:pPr>
            <a:r>
              <a:rPr lang="ru-RU" sz="7200" spc="85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СТРАТЕГИЯ И АКТУАЛИЗАЦИЯ КЛЮЧЕВЫХ ПОКАЗАТЕЛЕЙ ПРОГРАММЫ «ЯДЕРНАЯ МЕДИЦИНА И ТЕХНОЛОГИИ»</a:t>
            </a:r>
          </a:p>
        </p:txBody>
      </p:sp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DCEBE0CB-C3C7-492F-8784-D2514FE555B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653" y="505915"/>
            <a:ext cx="4257890" cy="243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2851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ЧЕТЫРЕ ИЛЛЮСТРАЦ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4763" y="737303"/>
            <a:ext cx="17447180" cy="1589508"/>
          </a:xfrm>
        </p:spPr>
        <p:txBody>
          <a:bodyPr lIns="0" tIns="0" anchor="t" anchorCtr="0">
            <a:normAutofit/>
          </a:bodyPr>
          <a:lstStyle>
            <a:lvl1pPr marL="0" algn="l" defTabSz="150784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spc="-5" dirty="0">
                <a:solidFill>
                  <a:schemeClr val="tx1">
                    <a:lumMod val="85000"/>
                    <a:lumOff val="15000"/>
                  </a:schemeClr>
                </a:solidFill>
                <a:latin typeface="Rosatom Light" panose="020B0403040504020204" pitchFamily="34" charset="-52"/>
                <a:ea typeface="Rosatom Light" panose="020B0403040504020204" pitchFamily="34" charset="-52"/>
                <a:cs typeface="+mj-cs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4763" y="3010591"/>
            <a:ext cx="8777287" cy="7471502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500"/>
            </a:lvl1pPr>
            <a:lvl2pPr marL="753923" indent="0">
              <a:buFontTx/>
              <a:buNone/>
              <a:defRPr/>
            </a:lvl2pPr>
            <a:lvl3pPr marL="1507846" indent="0">
              <a:buFontTx/>
              <a:buNone/>
              <a:defRPr/>
            </a:lvl3pPr>
            <a:lvl4pPr marL="2261769" indent="0">
              <a:buFontTx/>
              <a:buNone/>
              <a:defRPr/>
            </a:lvl4pPr>
            <a:lvl5pPr marL="3015692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F3ABE-131E-4263-8F96-97DEA629E1E1}" type="slidenum">
              <a:rPr lang="ru-RU" smtClean="0"/>
              <a:t>‹#›</a:t>
            </a:fld>
            <a:endParaRPr lang="ru-RU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78944E8E-F17B-49BD-8DF7-E82EBC8FD962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10530330" y="3010591"/>
            <a:ext cx="4328670" cy="3672597"/>
          </a:xfrm>
        </p:spPr>
        <p:txBody>
          <a:bodyPr anchor="t"/>
          <a:lstStyle>
            <a:lvl1pPr marL="0" indent="0">
              <a:buNone/>
              <a:defRPr sz="5277"/>
            </a:lvl1pPr>
            <a:lvl2pPr marL="753923" indent="0">
              <a:buNone/>
              <a:defRPr sz="4617"/>
            </a:lvl2pPr>
            <a:lvl3pPr marL="1507846" indent="0">
              <a:buNone/>
              <a:defRPr sz="3958"/>
            </a:lvl3pPr>
            <a:lvl4pPr marL="2261768" indent="0">
              <a:buNone/>
              <a:defRPr sz="3298"/>
            </a:lvl4pPr>
            <a:lvl5pPr marL="3015691" indent="0">
              <a:buNone/>
              <a:defRPr sz="3298"/>
            </a:lvl5pPr>
            <a:lvl6pPr marL="3769614" indent="0">
              <a:buNone/>
              <a:defRPr sz="3298"/>
            </a:lvl6pPr>
            <a:lvl7pPr marL="4523537" indent="0">
              <a:buNone/>
              <a:defRPr sz="3298"/>
            </a:lvl7pPr>
            <a:lvl8pPr marL="5277460" indent="0">
              <a:buNone/>
              <a:defRPr sz="3298"/>
            </a:lvl8pPr>
            <a:lvl9pPr marL="6031382" indent="0">
              <a:buNone/>
              <a:defRPr sz="3298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6920418C-2E7A-466D-97A6-87C0AA66FC9F}"/>
              </a:ext>
            </a:extLst>
          </p:cNvPr>
          <p:cNvSpPr>
            <a:spLocks noGrp="1" noChangeAspect="1"/>
          </p:cNvSpPr>
          <p:nvPr>
            <p:ph type="pic" idx="15"/>
          </p:nvPr>
        </p:nvSpPr>
        <p:spPr>
          <a:xfrm>
            <a:off x="14976918" y="3010591"/>
            <a:ext cx="4328670" cy="3672597"/>
          </a:xfrm>
        </p:spPr>
        <p:txBody>
          <a:bodyPr anchor="t"/>
          <a:lstStyle>
            <a:lvl1pPr marL="0" indent="0">
              <a:buNone/>
              <a:defRPr sz="5277"/>
            </a:lvl1pPr>
            <a:lvl2pPr marL="753923" indent="0">
              <a:buNone/>
              <a:defRPr sz="4617"/>
            </a:lvl2pPr>
            <a:lvl3pPr marL="1507846" indent="0">
              <a:buNone/>
              <a:defRPr sz="3958"/>
            </a:lvl3pPr>
            <a:lvl4pPr marL="2261768" indent="0">
              <a:buNone/>
              <a:defRPr sz="3298"/>
            </a:lvl4pPr>
            <a:lvl5pPr marL="3015691" indent="0">
              <a:buNone/>
              <a:defRPr sz="3298"/>
            </a:lvl5pPr>
            <a:lvl6pPr marL="3769614" indent="0">
              <a:buNone/>
              <a:defRPr sz="3298"/>
            </a:lvl6pPr>
            <a:lvl7pPr marL="4523537" indent="0">
              <a:buNone/>
              <a:defRPr sz="3298"/>
            </a:lvl7pPr>
            <a:lvl8pPr marL="5277460" indent="0">
              <a:buNone/>
              <a:defRPr sz="3298"/>
            </a:lvl8pPr>
            <a:lvl9pPr marL="6031382" indent="0">
              <a:buNone/>
              <a:defRPr sz="3298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47942D2E-63A6-4A94-B52B-63F4A842E3C6}"/>
              </a:ext>
            </a:extLst>
          </p:cNvPr>
          <p:cNvSpPr>
            <a:spLocks noGrp="1" noChangeAspect="1"/>
          </p:cNvSpPr>
          <p:nvPr>
            <p:ph type="pic" idx="16"/>
          </p:nvPr>
        </p:nvSpPr>
        <p:spPr>
          <a:xfrm>
            <a:off x="10530330" y="6809496"/>
            <a:ext cx="4328670" cy="3672597"/>
          </a:xfrm>
        </p:spPr>
        <p:txBody>
          <a:bodyPr anchor="t"/>
          <a:lstStyle>
            <a:lvl1pPr marL="0" indent="0">
              <a:buNone/>
              <a:defRPr sz="5277"/>
            </a:lvl1pPr>
            <a:lvl2pPr marL="753923" indent="0">
              <a:buNone/>
              <a:defRPr sz="4617"/>
            </a:lvl2pPr>
            <a:lvl3pPr marL="1507846" indent="0">
              <a:buNone/>
              <a:defRPr sz="3958"/>
            </a:lvl3pPr>
            <a:lvl4pPr marL="2261768" indent="0">
              <a:buNone/>
              <a:defRPr sz="3298"/>
            </a:lvl4pPr>
            <a:lvl5pPr marL="3015691" indent="0">
              <a:buNone/>
              <a:defRPr sz="3298"/>
            </a:lvl5pPr>
            <a:lvl6pPr marL="3769614" indent="0">
              <a:buNone/>
              <a:defRPr sz="3298"/>
            </a:lvl6pPr>
            <a:lvl7pPr marL="4523537" indent="0">
              <a:buNone/>
              <a:defRPr sz="3298"/>
            </a:lvl7pPr>
            <a:lvl8pPr marL="5277460" indent="0">
              <a:buNone/>
              <a:defRPr sz="3298"/>
            </a:lvl8pPr>
            <a:lvl9pPr marL="6031382" indent="0">
              <a:buNone/>
              <a:defRPr sz="3298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0B0D7029-C6AD-4C90-8351-15628309E4A0}"/>
              </a:ext>
            </a:extLst>
          </p:cNvPr>
          <p:cNvSpPr>
            <a:spLocks noGrp="1" noChangeAspect="1"/>
          </p:cNvSpPr>
          <p:nvPr>
            <p:ph type="pic" idx="17"/>
          </p:nvPr>
        </p:nvSpPr>
        <p:spPr>
          <a:xfrm>
            <a:off x="14976918" y="6809496"/>
            <a:ext cx="4328670" cy="3672597"/>
          </a:xfrm>
        </p:spPr>
        <p:txBody>
          <a:bodyPr anchor="t"/>
          <a:lstStyle>
            <a:lvl1pPr marL="0" indent="0">
              <a:buNone/>
              <a:defRPr sz="5277"/>
            </a:lvl1pPr>
            <a:lvl2pPr marL="753923" indent="0">
              <a:buNone/>
              <a:defRPr sz="4617"/>
            </a:lvl2pPr>
            <a:lvl3pPr marL="1507846" indent="0">
              <a:buNone/>
              <a:defRPr sz="3958"/>
            </a:lvl3pPr>
            <a:lvl4pPr marL="2261768" indent="0">
              <a:buNone/>
              <a:defRPr sz="3298"/>
            </a:lvl4pPr>
            <a:lvl5pPr marL="3015691" indent="0">
              <a:buNone/>
              <a:defRPr sz="3298"/>
            </a:lvl5pPr>
            <a:lvl6pPr marL="3769614" indent="0">
              <a:buNone/>
              <a:defRPr sz="3298"/>
            </a:lvl6pPr>
            <a:lvl7pPr marL="4523537" indent="0">
              <a:buNone/>
              <a:defRPr sz="3298"/>
            </a:lvl7pPr>
            <a:lvl8pPr marL="5277460" indent="0">
              <a:buNone/>
              <a:defRPr sz="3298"/>
            </a:lvl8pPr>
            <a:lvl9pPr marL="6031382" indent="0">
              <a:buNone/>
              <a:defRPr sz="3298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2679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ТБИВОЧ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g object 16">
            <a:extLst>
              <a:ext uri="{FF2B5EF4-FFF2-40B4-BE49-F238E27FC236}">
                <a16:creationId xmlns:a16="http://schemas.microsoft.com/office/drawing/2014/main" id="{3D045097-BC64-435A-A794-3EE3C471F48F}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205377" y="794"/>
            <a:ext cx="10898723" cy="11308556"/>
          </a:xfrm>
          <a:prstGeom prst="rect">
            <a:avLst/>
          </a:prstGeom>
        </p:spPr>
      </p:pic>
      <p:sp>
        <p:nvSpPr>
          <p:cNvPr id="9" name="object 2">
            <a:extLst>
              <a:ext uri="{FF2B5EF4-FFF2-40B4-BE49-F238E27FC236}">
                <a16:creationId xmlns:a16="http://schemas.microsoft.com/office/drawing/2014/main" id="{A882C3C9-74B1-4D05-B843-1DDA1635B515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184275" y="5193404"/>
            <a:ext cx="14047372" cy="997196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marL="0">
              <a:defRPr b="1">
                <a:latin typeface="Rosatom" panose="020B0503040504020204" pitchFamily="34" charset="-52"/>
                <a:ea typeface="Rosatom" panose="020B0503040504020204" pitchFamily="34" charset="-52"/>
              </a:defRPr>
            </a:lvl1pPr>
          </a:lstStyle>
          <a:p>
            <a:pPr marL="12700">
              <a:lnSpc>
                <a:spcPct val="90000"/>
              </a:lnSpc>
            </a:pPr>
            <a:r>
              <a:rPr lang="ru-RU" sz="7200" spc="85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СТРАТЕГИЯ И АКТУАЛИЗАЦИЯ</a:t>
            </a:r>
          </a:p>
        </p:txBody>
      </p:sp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DCEBE0CB-C3C7-492F-8784-D2514FE555B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653" y="505915"/>
            <a:ext cx="4257890" cy="2438229"/>
          </a:xfrm>
          <a:prstGeom prst="rect">
            <a:avLst/>
          </a:prstGeom>
        </p:spPr>
      </p:pic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16B3C212-AFEE-46B4-A79D-7BD9E71E34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0950" y="6476148"/>
            <a:ext cx="8801100" cy="4031957"/>
          </a:xfrm>
        </p:spPr>
        <p:txBody>
          <a:bodyPr lIns="0" tIns="0">
            <a:normAutofit/>
          </a:bodyPr>
          <a:lstStyle>
            <a:lvl1pPr marL="0" indent="0">
              <a:buNone/>
              <a:defRPr sz="2800"/>
            </a:lvl1pPr>
            <a:lvl2pPr marL="753923" indent="0">
              <a:buNone/>
              <a:defRPr sz="2309"/>
            </a:lvl2pPr>
            <a:lvl3pPr marL="1507846" indent="0">
              <a:buNone/>
              <a:defRPr sz="1979"/>
            </a:lvl3pPr>
            <a:lvl4pPr marL="2261768" indent="0">
              <a:buNone/>
              <a:defRPr sz="1649"/>
            </a:lvl4pPr>
            <a:lvl5pPr marL="3015691" indent="0">
              <a:buNone/>
              <a:defRPr sz="1649"/>
            </a:lvl5pPr>
            <a:lvl6pPr marL="3769614" indent="0">
              <a:buNone/>
              <a:defRPr sz="1649"/>
            </a:lvl6pPr>
            <a:lvl7pPr marL="4523537" indent="0">
              <a:buNone/>
              <a:defRPr sz="1649"/>
            </a:lvl7pPr>
            <a:lvl8pPr marL="5277460" indent="0">
              <a:buNone/>
              <a:defRPr sz="1649"/>
            </a:lvl8pPr>
            <a:lvl9pPr marL="6031382" indent="0">
              <a:buNone/>
              <a:defRPr sz="1649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4282130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МНОГО ТЕКС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4763" y="737303"/>
            <a:ext cx="17447180" cy="1589508"/>
          </a:xfrm>
        </p:spPr>
        <p:txBody>
          <a:bodyPr lIns="0" tIns="0" anchor="t" anchorCtr="0">
            <a:normAutofit/>
          </a:bodyPr>
          <a:lstStyle>
            <a:lvl1pPr marL="0" algn="l" defTabSz="150784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spc="-5" dirty="0">
                <a:solidFill>
                  <a:schemeClr val="tx1">
                    <a:lumMod val="85000"/>
                    <a:lumOff val="15000"/>
                  </a:schemeClr>
                </a:solidFill>
                <a:latin typeface="Rosatom Light" panose="020B0403040504020204" pitchFamily="34" charset="-52"/>
                <a:ea typeface="Rosatom Light" panose="020B0403040504020204" pitchFamily="34" charset="-52"/>
                <a:cs typeface="+mj-cs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4763" y="3010591"/>
            <a:ext cx="11451886" cy="7175679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500"/>
            </a:lvl1pPr>
            <a:lvl2pPr marL="753923" indent="0">
              <a:buFontTx/>
              <a:buNone/>
              <a:defRPr/>
            </a:lvl2pPr>
            <a:lvl3pPr marL="1507846" indent="0">
              <a:buFontTx/>
              <a:buNone/>
              <a:defRPr/>
            </a:lvl3pPr>
            <a:lvl4pPr marL="2261769" indent="0">
              <a:buFontTx/>
              <a:buNone/>
              <a:defRPr/>
            </a:lvl4pPr>
            <a:lvl5pPr marL="3015692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F3ABE-131E-4263-8F96-97DEA629E1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64960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ТРИ СТОЛБ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4763" y="737303"/>
            <a:ext cx="17447180" cy="1589508"/>
          </a:xfrm>
        </p:spPr>
        <p:txBody>
          <a:bodyPr lIns="0" tIns="0" anchor="t" anchorCtr="0">
            <a:normAutofit/>
          </a:bodyPr>
          <a:lstStyle>
            <a:lvl1pPr marL="0" algn="l" defTabSz="150784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spc="-5" dirty="0">
                <a:solidFill>
                  <a:schemeClr val="tx1">
                    <a:lumMod val="85000"/>
                    <a:lumOff val="15000"/>
                  </a:schemeClr>
                </a:solidFill>
                <a:latin typeface="Rosatom Light" panose="020B0403040504020204" pitchFamily="34" charset="-52"/>
                <a:ea typeface="Rosatom Light" panose="020B0403040504020204" pitchFamily="34" charset="-52"/>
                <a:cs typeface="+mj-cs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4763" y="3010591"/>
            <a:ext cx="11451886" cy="7175679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500"/>
            </a:lvl1pPr>
            <a:lvl2pPr marL="753923" indent="0">
              <a:buFontTx/>
              <a:buNone/>
              <a:defRPr/>
            </a:lvl2pPr>
            <a:lvl3pPr marL="1507846" indent="0">
              <a:buFontTx/>
              <a:buNone/>
              <a:defRPr/>
            </a:lvl3pPr>
            <a:lvl4pPr marL="2261769" indent="0">
              <a:buFontTx/>
              <a:buNone/>
              <a:defRPr/>
            </a:lvl4pPr>
            <a:lvl5pPr marL="3015692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F3ABE-131E-4263-8F96-97DEA629E1E1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AF11A20-9AE9-4C8A-88E5-BEBB984F1CBA}"/>
              </a:ext>
            </a:extLst>
          </p:cNvPr>
          <p:cNvSpPr/>
          <p:nvPr userDrawn="1"/>
        </p:nvSpPr>
        <p:spPr>
          <a:xfrm>
            <a:off x="1274763" y="2301875"/>
            <a:ext cx="18032853" cy="8180218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0F44051-D6EA-472F-9BB2-B217C28BAA6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274763" y="3010591"/>
            <a:ext cx="5842920" cy="7471502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500"/>
            </a:lvl1pPr>
            <a:lvl2pPr marL="753923" indent="0">
              <a:buFontTx/>
              <a:buNone/>
              <a:defRPr/>
            </a:lvl2pPr>
            <a:lvl3pPr marL="1507846" indent="0">
              <a:buFontTx/>
              <a:buNone/>
              <a:defRPr/>
            </a:lvl3pPr>
            <a:lvl4pPr marL="2261769" indent="0">
              <a:buFontTx/>
              <a:buNone/>
              <a:defRPr/>
            </a:lvl4pPr>
            <a:lvl5pPr marL="3015692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2BF136B-CF6D-4330-8BDA-268C11EF92E2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7368715" y="3010591"/>
            <a:ext cx="5842920" cy="7471502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500"/>
            </a:lvl1pPr>
            <a:lvl2pPr marL="753923" indent="0">
              <a:buFontTx/>
              <a:buNone/>
              <a:defRPr/>
            </a:lvl2pPr>
            <a:lvl3pPr marL="1507846" indent="0">
              <a:buFontTx/>
              <a:buNone/>
              <a:defRPr/>
            </a:lvl3pPr>
            <a:lvl4pPr marL="2261769" indent="0">
              <a:buFontTx/>
              <a:buNone/>
              <a:defRPr/>
            </a:lvl4pPr>
            <a:lvl5pPr marL="3015692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03FF2BD-FAA2-45E9-A9DF-0791F5C52B55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13462668" y="3010591"/>
            <a:ext cx="5842920" cy="7471502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500"/>
            </a:lvl1pPr>
            <a:lvl2pPr marL="753923" indent="0">
              <a:buFontTx/>
              <a:buNone/>
              <a:defRPr/>
            </a:lvl2pPr>
            <a:lvl3pPr marL="1507846" indent="0">
              <a:buFontTx/>
              <a:buNone/>
              <a:defRPr/>
            </a:lvl3pPr>
            <a:lvl4pPr marL="2261769" indent="0">
              <a:buFontTx/>
              <a:buNone/>
              <a:defRPr/>
            </a:lvl4pPr>
            <a:lvl5pPr marL="3015692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1844781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ФОТО_СИН_ЗАГОЛОВОК И МНОГО ТЕКС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3A29344-6875-4830-AA40-2D535664C1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35" r="1825"/>
          <a:stretch/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4763" y="737303"/>
            <a:ext cx="17447180" cy="1589508"/>
          </a:xfrm>
        </p:spPr>
        <p:txBody>
          <a:bodyPr lIns="0" tIns="0" anchor="t" anchorCtr="0">
            <a:normAutofit/>
          </a:bodyPr>
          <a:lstStyle>
            <a:lvl1pPr marL="0" algn="l" defTabSz="150784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spc="-5" dirty="0">
                <a:solidFill>
                  <a:schemeClr val="bg1"/>
                </a:solidFill>
                <a:latin typeface="Rosatom Light" panose="020B0403040504020204" pitchFamily="34" charset="-52"/>
                <a:ea typeface="Rosatom Light" panose="020B0403040504020204" pitchFamily="34" charset="-52"/>
                <a:cs typeface="+mj-cs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4763" y="3010591"/>
            <a:ext cx="11451886" cy="7175679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500">
                <a:solidFill>
                  <a:schemeClr val="bg1"/>
                </a:solidFill>
              </a:defRPr>
            </a:lvl1pPr>
            <a:lvl2pPr marL="753923" indent="0">
              <a:buFontTx/>
              <a:buNone/>
              <a:defRPr/>
            </a:lvl2pPr>
            <a:lvl3pPr marL="1507846" indent="0">
              <a:buFontTx/>
              <a:buNone/>
              <a:defRPr/>
            </a:lvl3pPr>
            <a:lvl4pPr marL="2261769" indent="0">
              <a:buFontTx/>
              <a:buNone/>
              <a:defRPr/>
            </a:lvl4pPr>
            <a:lvl5pPr marL="3015692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2DF3ABE-131E-4263-8F96-97DEA629E1E1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A68D3A4-26F8-4D0A-A8D8-F3B87ADE7E0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3044" y="722314"/>
            <a:ext cx="1902544" cy="82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8583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СИНИЙ_ЗАГОЛОВОК И МНОГО ТЕКС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0332331-E753-43F4-A646-FC2E28627B54}"/>
              </a:ext>
            </a:extLst>
          </p:cNvPr>
          <p:cNvSpPr/>
          <p:nvPr userDrawn="1"/>
        </p:nvSpPr>
        <p:spPr>
          <a:xfrm>
            <a:off x="0" y="0"/>
            <a:ext cx="20104100" cy="11309350"/>
          </a:xfrm>
          <a:prstGeom prst="rect">
            <a:avLst/>
          </a:prstGeom>
          <a:solidFill>
            <a:srgbClr val="0032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4763" y="737303"/>
            <a:ext cx="17447180" cy="1589508"/>
          </a:xfrm>
        </p:spPr>
        <p:txBody>
          <a:bodyPr lIns="0" tIns="0" anchor="t" anchorCtr="0">
            <a:normAutofit/>
          </a:bodyPr>
          <a:lstStyle>
            <a:lvl1pPr marL="0" algn="l" defTabSz="150784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spc="-5" dirty="0">
                <a:solidFill>
                  <a:schemeClr val="bg1"/>
                </a:solidFill>
                <a:latin typeface="Rosatom Light" panose="020B0403040504020204" pitchFamily="34" charset="-52"/>
                <a:ea typeface="Rosatom Light" panose="020B0403040504020204" pitchFamily="34" charset="-52"/>
                <a:cs typeface="+mj-cs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4763" y="3010591"/>
            <a:ext cx="11451886" cy="7175679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500">
                <a:solidFill>
                  <a:schemeClr val="bg1"/>
                </a:solidFill>
              </a:defRPr>
            </a:lvl1pPr>
            <a:lvl2pPr marL="753923" indent="0">
              <a:buFontTx/>
              <a:buNone/>
              <a:defRPr/>
            </a:lvl2pPr>
            <a:lvl3pPr marL="1507846" indent="0">
              <a:buFontTx/>
              <a:buNone/>
              <a:defRPr/>
            </a:lvl3pPr>
            <a:lvl4pPr marL="2261769" indent="0">
              <a:buFontTx/>
              <a:buNone/>
              <a:defRPr/>
            </a:lvl4pPr>
            <a:lvl5pPr marL="3015692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2DF3ABE-131E-4263-8F96-97DEA629E1E1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CDB0F83-C6ED-4A03-B79B-21E93A5398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3044" y="722314"/>
            <a:ext cx="1902544" cy="82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8075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803" userDrawn="1">
          <p15:clr>
            <a:srgbClr val="FBAE40"/>
          </p15:clr>
        </p15:guide>
        <p15:guide id="2" orient="horz" pos="1884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ЛЛЮСТРА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4763" y="737303"/>
            <a:ext cx="17447180" cy="1589508"/>
          </a:xfrm>
        </p:spPr>
        <p:txBody>
          <a:bodyPr lIns="0" tIns="0" anchor="t" anchorCtr="0">
            <a:normAutofit/>
          </a:bodyPr>
          <a:lstStyle>
            <a:lvl1pPr marL="0" algn="l" defTabSz="150784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spc="-5" dirty="0">
                <a:solidFill>
                  <a:schemeClr val="tx1">
                    <a:lumMod val="85000"/>
                    <a:lumOff val="15000"/>
                  </a:schemeClr>
                </a:solidFill>
                <a:latin typeface="Rosatom Light" panose="020B0403040504020204" pitchFamily="34" charset="-52"/>
                <a:ea typeface="Rosatom Light" panose="020B0403040504020204" pitchFamily="34" charset="-52"/>
                <a:cs typeface="+mj-cs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4763" y="3010591"/>
            <a:ext cx="8777287" cy="7471502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500"/>
            </a:lvl1pPr>
            <a:lvl2pPr marL="753923" indent="0">
              <a:buFontTx/>
              <a:buNone/>
              <a:defRPr/>
            </a:lvl2pPr>
            <a:lvl3pPr marL="1507846" indent="0">
              <a:buFontTx/>
              <a:buNone/>
              <a:defRPr/>
            </a:lvl3pPr>
            <a:lvl4pPr marL="2261769" indent="0">
              <a:buFontTx/>
              <a:buNone/>
              <a:defRPr/>
            </a:lvl4pPr>
            <a:lvl5pPr marL="3015692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F3ABE-131E-4263-8F96-97DEA629E1E1}" type="slidenum">
              <a:rPr lang="ru-RU" smtClean="0"/>
              <a:t>‹#›</a:t>
            </a:fld>
            <a:endParaRPr lang="ru-RU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78944E8E-F17B-49BD-8DF7-E82EBC8FD962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10528301" y="3010591"/>
            <a:ext cx="8777287" cy="7468497"/>
          </a:xfrm>
        </p:spPr>
        <p:txBody>
          <a:bodyPr anchor="t"/>
          <a:lstStyle>
            <a:lvl1pPr marL="0" indent="0">
              <a:buNone/>
              <a:defRPr sz="5277"/>
            </a:lvl1pPr>
            <a:lvl2pPr marL="753923" indent="0">
              <a:buNone/>
              <a:defRPr sz="4617"/>
            </a:lvl2pPr>
            <a:lvl3pPr marL="1507846" indent="0">
              <a:buNone/>
              <a:defRPr sz="3958"/>
            </a:lvl3pPr>
            <a:lvl4pPr marL="2261768" indent="0">
              <a:buNone/>
              <a:defRPr sz="3298"/>
            </a:lvl4pPr>
            <a:lvl5pPr marL="3015691" indent="0">
              <a:buNone/>
              <a:defRPr sz="3298"/>
            </a:lvl5pPr>
            <a:lvl6pPr marL="3769614" indent="0">
              <a:buNone/>
              <a:defRPr sz="3298"/>
            </a:lvl6pPr>
            <a:lvl7pPr marL="4523537" indent="0">
              <a:buNone/>
              <a:defRPr sz="3298"/>
            </a:lvl7pPr>
            <a:lvl8pPr marL="5277460" indent="0">
              <a:buNone/>
              <a:defRPr sz="3298"/>
            </a:lvl8pPr>
            <a:lvl9pPr marL="6031382" indent="0">
              <a:buNone/>
              <a:defRPr sz="3298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1831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ДВЕ ИЛЛЮСТРАЦ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4763" y="737303"/>
            <a:ext cx="17447180" cy="1589508"/>
          </a:xfrm>
        </p:spPr>
        <p:txBody>
          <a:bodyPr lIns="0" tIns="0" anchor="t" anchorCtr="0">
            <a:normAutofit/>
          </a:bodyPr>
          <a:lstStyle>
            <a:lvl1pPr marL="0" algn="l" defTabSz="150784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spc="-5" dirty="0">
                <a:solidFill>
                  <a:schemeClr val="tx1">
                    <a:lumMod val="85000"/>
                    <a:lumOff val="15000"/>
                  </a:schemeClr>
                </a:solidFill>
                <a:latin typeface="Rosatom Light" panose="020B0403040504020204" pitchFamily="34" charset="-52"/>
                <a:ea typeface="Rosatom Light" panose="020B0403040504020204" pitchFamily="34" charset="-52"/>
                <a:cs typeface="+mj-cs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4763" y="3010591"/>
            <a:ext cx="8777287" cy="7471502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500"/>
            </a:lvl1pPr>
            <a:lvl2pPr marL="753923" indent="0">
              <a:buFontTx/>
              <a:buNone/>
              <a:defRPr/>
            </a:lvl2pPr>
            <a:lvl3pPr marL="1507846" indent="0">
              <a:buFontTx/>
              <a:buNone/>
              <a:defRPr/>
            </a:lvl3pPr>
            <a:lvl4pPr marL="2261769" indent="0">
              <a:buFontTx/>
              <a:buNone/>
              <a:defRPr/>
            </a:lvl4pPr>
            <a:lvl5pPr marL="3015692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F3ABE-131E-4263-8F96-97DEA629E1E1}" type="slidenum">
              <a:rPr lang="ru-RU" smtClean="0"/>
              <a:t>‹#›</a:t>
            </a:fld>
            <a:endParaRPr lang="ru-RU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78944E8E-F17B-49BD-8DF7-E82EBC8FD962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10530329" y="3010591"/>
            <a:ext cx="8777287" cy="3672597"/>
          </a:xfrm>
        </p:spPr>
        <p:txBody>
          <a:bodyPr anchor="t"/>
          <a:lstStyle>
            <a:lvl1pPr marL="0" indent="0">
              <a:buNone/>
              <a:defRPr sz="5277"/>
            </a:lvl1pPr>
            <a:lvl2pPr marL="753923" indent="0">
              <a:buNone/>
              <a:defRPr sz="4617"/>
            </a:lvl2pPr>
            <a:lvl3pPr marL="1507846" indent="0">
              <a:buNone/>
              <a:defRPr sz="3958"/>
            </a:lvl3pPr>
            <a:lvl4pPr marL="2261768" indent="0">
              <a:buNone/>
              <a:defRPr sz="3298"/>
            </a:lvl4pPr>
            <a:lvl5pPr marL="3015691" indent="0">
              <a:buNone/>
              <a:defRPr sz="3298"/>
            </a:lvl5pPr>
            <a:lvl6pPr marL="3769614" indent="0">
              <a:buNone/>
              <a:defRPr sz="3298"/>
            </a:lvl6pPr>
            <a:lvl7pPr marL="4523537" indent="0">
              <a:buNone/>
              <a:defRPr sz="3298"/>
            </a:lvl7pPr>
            <a:lvl8pPr marL="5277460" indent="0">
              <a:buNone/>
              <a:defRPr sz="3298"/>
            </a:lvl8pPr>
            <a:lvl9pPr marL="6031382" indent="0">
              <a:buNone/>
              <a:defRPr sz="3298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E8582E9E-26DB-444E-9944-D8EA698C6B67}"/>
              </a:ext>
            </a:extLst>
          </p:cNvPr>
          <p:cNvSpPr>
            <a:spLocks noGrp="1" noChangeAspect="1"/>
          </p:cNvSpPr>
          <p:nvPr>
            <p:ph type="pic" idx="14"/>
          </p:nvPr>
        </p:nvSpPr>
        <p:spPr>
          <a:xfrm>
            <a:off x="10530329" y="6806491"/>
            <a:ext cx="8777287" cy="3672597"/>
          </a:xfrm>
        </p:spPr>
        <p:txBody>
          <a:bodyPr anchor="t"/>
          <a:lstStyle>
            <a:lvl1pPr marL="0" indent="0">
              <a:buNone/>
              <a:defRPr sz="5277"/>
            </a:lvl1pPr>
            <a:lvl2pPr marL="753923" indent="0">
              <a:buNone/>
              <a:defRPr sz="4617"/>
            </a:lvl2pPr>
            <a:lvl3pPr marL="1507846" indent="0">
              <a:buNone/>
              <a:defRPr sz="3958"/>
            </a:lvl3pPr>
            <a:lvl4pPr marL="2261768" indent="0">
              <a:buNone/>
              <a:defRPr sz="3298"/>
            </a:lvl4pPr>
            <a:lvl5pPr marL="3015691" indent="0">
              <a:buNone/>
              <a:defRPr sz="3298"/>
            </a:lvl5pPr>
            <a:lvl6pPr marL="3769614" indent="0">
              <a:buNone/>
              <a:defRPr sz="3298"/>
            </a:lvl6pPr>
            <a:lvl7pPr marL="4523537" indent="0">
              <a:buNone/>
              <a:defRPr sz="3298"/>
            </a:lvl7pPr>
            <a:lvl8pPr marL="5277460" indent="0">
              <a:buNone/>
              <a:defRPr sz="3298"/>
            </a:lvl8pPr>
            <a:lvl9pPr marL="6031382" indent="0">
              <a:buNone/>
              <a:defRPr sz="3298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9892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ТРИ ИЛЛЮСТРАЦ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4763" y="737303"/>
            <a:ext cx="17447180" cy="1589508"/>
          </a:xfrm>
        </p:spPr>
        <p:txBody>
          <a:bodyPr lIns="0" tIns="0" anchor="t" anchorCtr="0">
            <a:normAutofit/>
          </a:bodyPr>
          <a:lstStyle>
            <a:lvl1pPr marL="0" algn="l" defTabSz="150784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spc="-5" dirty="0">
                <a:solidFill>
                  <a:schemeClr val="tx1">
                    <a:lumMod val="85000"/>
                    <a:lumOff val="15000"/>
                  </a:schemeClr>
                </a:solidFill>
                <a:latin typeface="Rosatom Light" panose="020B0403040504020204" pitchFamily="34" charset="-52"/>
                <a:ea typeface="Rosatom Light" panose="020B0403040504020204" pitchFamily="34" charset="-52"/>
                <a:cs typeface="+mj-cs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4763" y="3010591"/>
            <a:ext cx="8777287" cy="7471502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500"/>
            </a:lvl1pPr>
            <a:lvl2pPr marL="753923" indent="0">
              <a:buFontTx/>
              <a:buNone/>
              <a:defRPr/>
            </a:lvl2pPr>
            <a:lvl3pPr marL="1507846" indent="0">
              <a:buFontTx/>
              <a:buNone/>
              <a:defRPr/>
            </a:lvl3pPr>
            <a:lvl4pPr marL="2261769" indent="0">
              <a:buFontTx/>
              <a:buNone/>
              <a:defRPr/>
            </a:lvl4pPr>
            <a:lvl5pPr marL="3015692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F3ABE-131E-4263-8F96-97DEA629E1E1}" type="slidenum">
              <a:rPr lang="ru-RU" smtClean="0"/>
              <a:t>‹#›</a:t>
            </a:fld>
            <a:endParaRPr lang="ru-RU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78944E8E-F17B-49BD-8DF7-E82EBC8FD962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10530330" y="3010591"/>
            <a:ext cx="4328670" cy="3672597"/>
          </a:xfrm>
        </p:spPr>
        <p:txBody>
          <a:bodyPr anchor="t"/>
          <a:lstStyle>
            <a:lvl1pPr marL="0" indent="0">
              <a:buNone/>
              <a:defRPr sz="5277"/>
            </a:lvl1pPr>
            <a:lvl2pPr marL="753923" indent="0">
              <a:buNone/>
              <a:defRPr sz="4617"/>
            </a:lvl2pPr>
            <a:lvl3pPr marL="1507846" indent="0">
              <a:buNone/>
              <a:defRPr sz="3958"/>
            </a:lvl3pPr>
            <a:lvl4pPr marL="2261768" indent="0">
              <a:buNone/>
              <a:defRPr sz="3298"/>
            </a:lvl4pPr>
            <a:lvl5pPr marL="3015691" indent="0">
              <a:buNone/>
              <a:defRPr sz="3298"/>
            </a:lvl5pPr>
            <a:lvl6pPr marL="3769614" indent="0">
              <a:buNone/>
              <a:defRPr sz="3298"/>
            </a:lvl6pPr>
            <a:lvl7pPr marL="4523537" indent="0">
              <a:buNone/>
              <a:defRPr sz="3298"/>
            </a:lvl7pPr>
            <a:lvl8pPr marL="5277460" indent="0">
              <a:buNone/>
              <a:defRPr sz="3298"/>
            </a:lvl8pPr>
            <a:lvl9pPr marL="6031382" indent="0">
              <a:buNone/>
              <a:defRPr sz="3298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6920418C-2E7A-466D-97A6-87C0AA66FC9F}"/>
              </a:ext>
            </a:extLst>
          </p:cNvPr>
          <p:cNvSpPr>
            <a:spLocks noGrp="1" noChangeAspect="1"/>
          </p:cNvSpPr>
          <p:nvPr>
            <p:ph type="pic" idx="15"/>
          </p:nvPr>
        </p:nvSpPr>
        <p:spPr>
          <a:xfrm>
            <a:off x="14976918" y="3010591"/>
            <a:ext cx="4328670" cy="3672597"/>
          </a:xfrm>
        </p:spPr>
        <p:txBody>
          <a:bodyPr anchor="t"/>
          <a:lstStyle>
            <a:lvl1pPr marL="0" indent="0">
              <a:buNone/>
              <a:defRPr sz="5277"/>
            </a:lvl1pPr>
            <a:lvl2pPr marL="753923" indent="0">
              <a:buNone/>
              <a:defRPr sz="4617"/>
            </a:lvl2pPr>
            <a:lvl3pPr marL="1507846" indent="0">
              <a:buNone/>
              <a:defRPr sz="3958"/>
            </a:lvl3pPr>
            <a:lvl4pPr marL="2261768" indent="0">
              <a:buNone/>
              <a:defRPr sz="3298"/>
            </a:lvl4pPr>
            <a:lvl5pPr marL="3015691" indent="0">
              <a:buNone/>
              <a:defRPr sz="3298"/>
            </a:lvl5pPr>
            <a:lvl6pPr marL="3769614" indent="0">
              <a:buNone/>
              <a:defRPr sz="3298"/>
            </a:lvl6pPr>
            <a:lvl7pPr marL="4523537" indent="0">
              <a:buNone/>
              <a:defRPr sz="3298"/>
            </a:lvl7pPr>
            <a:lvl8pPr marL="5277460" indent="0">
              <a:buNone/>
              <a:defRPr sz="3298"/>
            </a:lvl8pPr>
            <a:lvl9pPr marL="6031382" indent="0">
              <a:buNone/>
              <a:defRPr sz="3298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47942D2E-63A6-4A94-B52B-63F4A842E3C6}"/>
              </a:ext>
            </a:extLst>
          </p:cNvPr>
          <p:cNvSpPr>
            <a:spLocks noGrp="1" noChangeAspect="1"/>
          </p:cNvSpPr>
          <p:nvPr>
            <p:ph type="pic" idx="16"/>
          </p:nvPr>
        </p:nvSpPr>
        <p:spPr>
          <a:xfrm>
            <a:off x="10530330" y="6809496"/>
            <a:ext cx="8775258" cy="3672597"/>
          </a:xfrm>
        </p:spPr>
        <p:txBody>
          <a:bodyPr anchor="t"/>
          <a:lstStyle>
            <a:lvl1pPr marL="0" indent="0">
              <a:buNone/>
              <a:defRPr sz="5277"/>
            </a:lvl1pPr>
            <a:lvl2pPr marL="753923" indent="0">
              <a:buNone/>
              <a:defRPr sz="4617"/>
            </a:lvl2pPr>
            <a:lvl3pPr marL="1507846" indent="0">
              <a:buNone/>
              <a:defRPr sz="3958"/>
            </a:lvl3pPr>
            <a:lvl4pPr marL="2261768" indent="0">
              <a:buNone/>
              <a:defRPr sz="3298"/>
            </a:lvl4pPr>
            <a:lvl5pPr marL="3015691" indent="0">
              <a:buNone/>
              <a:defRPr sz="3298"/>
            </a:lvl5pPr>
            <a:lvl6pPr marL="3769614" indent="0">
              <a:buNone/>
              <a:defRPr sz="3298"/>
            </a:lvl6pPr>
            <a:lvl7pPr marL="4523537" indent="0">
              <a:buNone/>
              <a:defRPr sz="3298"/>
            </a:lvl7pPr>
            <a:lvl8pPr marL="5277460" indent="0">
              <a:buNone/>
              <a:defRPr sz="3298"/>
            </a:lvl8pPr>
            <a:lvl9pPr marL="6031382" indent="0">
              <a:buNone/>
              <a:defRPr sz="3298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4045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82157" y="602119"/>
            <a:ext cx="17339786" cy="2185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2157" y="3010591"/>
            <a:ext cx="17339786" cy="7175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82157" y="10482093"/>
            <a:ext cx="4523423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79">
                <a:solidFill>
                  <a:schemeClr val="tx1">
                    <a:lumMod val="85000"/>
                    <a:lumOff val="15000"/>
                  </a:schemeClr>
                </a:solidFill>
                <a:latin typeface="Rosatom Light" panose="020B0403040504020204" pitchFamily="34" charset="-52"/>
                <a:ea typeface="Rosatom Light" panose="020B0403040504020204" pitchFamily="34" charset="-52"/>
              </a:defRPr>
            </a:lvl1pPr>
          </a:lstStyle>
          <a:p>
            <a:fld id="{D768A083-EA4E-4671-BAAB-62FD687579B0}" type="datetimeFigureOut">
              <a:rPr lang="ru-RU" smtClean="0"/>
              <a:pPr/>
              <a:t>25.08.2021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59483" y="10482093"/>
            <a:ext cx="6785134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979">
                <a:solidFill>
                  <a:schemeClr val="tx1">
                    <a:lumMod val="85000"/>
                    <a:lumOff val="15000"/>
                  </a:schemeClr>
                </a:solidFill>
                <a:latin typeface="Rosatom Light" panose="020B0403040504020204" pitchFamily="34" charset="-52"/>
                <a:ea typeface="Rosatom Light" panose="020B0403040504020204" pitchFamily="34" charset="-52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784193" y="10482093"/>
            <a:ext cx="4523423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79">
                <a:solidFill>
                  <a:schemeClr val="tx1">
                    <a:lumMod val="85000"/>
                    <a:lumOff val="15000"/>
                  </a:schemeClr>
                </a:solidFill>
                <a:latin typeface="Rosatom Light" panose="020B0403040504020204" pitchFamily="34" charset="-52"/>
                <a:ea typeface="Rosatom Light" panose="020B0403040504020204" pitchFamily="34" charset="-52"/>
              </a:defRPr>
            </a:lvl1pPr>
          </a:lstStyle>
          <a:p>
            <a:fld id="{C2DF3ABE-131E-4263-8F96-97DEA629E1E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355D04FF-616A-4D17-97C2-BD1F17A22085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9049" y="538757"/>
            <a:ext cx="2019319" cy="1156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327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79" r:id="rId4"/>
    <p:sldLayoutId id="2147483677" r:id="rId5"/>
    <p:sldLayoutId id="2147483678" r:id="rId6"/>
    <p:sldLayoutId id="2147483673" r:id="rId7"/>
    <p:sldLayoutId id="2147483674" r:id="rId8"/>
    <p:sldLayoutId id="2147483675" r:id="rId9"/>
    <p:sldLayoutId id="2147483676" r:id="rId10"/>
  </p:sldLayoutIdLst>
  <p:txStyles>
    <p:titleStyle>
      <a:lvl1pPr algn="l" defTabSz="1507846" rtl="0" eaLnBrk="1" latinLnBrk="0" hangingPunct="1">
        <a:lnSpc>
          <a:spcPct val="90000"/>
        </a:lnSpc>
        <a:spcBef>
          <a:spcPct val="0"/>
        </a:spcBef>
        <a:buNone/>
        <a:defRPr sz="7256" kern="1200">
          <a:solidFill>
            <a:schemeClr val="tx1">
              <a:lumMod val="85000"/>
              <a:lumOff val="15000"/>
            </a:schemeClr>
          </a:solidFill>
          <a:latin typeface="Rosatom Light" panose="020B0403040504020204" pitchFamily="34" charset="-52"/>
          <a:ea typeface="Rosatom Light" panose="020B0403040504020204" pitchFamily="34" charset="-52"/>
          <a:cs typeface="+mj-cs"/>
        </a:defRPr>
      </a:lvl1pPr>
    </p:titleStyle>
    <p:bodyStyle>
      <a:lvl1pPr marL="376961" indent="-376961" algn="l" defTabSz="1507846" rtl="0" eaLnBrk="1" latinLnBrk="0" hangingPunct="1">
        <a:lnSpc>
          <a:spcPct val="90000"/>
        </a:lnSpc>
        <a:spcBef>
          <a:spcPts val="1649"/>
        </a:spcBef>
        <a:buClr>
          <a:srgbClr val="003274"/>
        </a:buClr>
        <a:buFont typeface="Arial" panose="020B0604020202020204" pitchFamily="34" charset="0"/>
        <a:buChar char="•"/>
        <a:defRPr sz="4617" kern="1200">
          <a:solidFill>
            <a:schemeClr val="tx1">
              <a:lumMod val="85000"/>
              <a:lumOff val="15000"/>
            </a:schemeClr>
          </a:solidFill>
          <a:latin typeface="Rosatom Light" panose="020B0403040504020204" pitchFamily="34" charset="-52"/>
          <a:ea typeface="Rosatom Light" panose="020B0403040504020204" pitchFamily="34" charset="-52"/>
          <a:cs typeface="+mn-cs"/>
        </a:defRPr>
      </a:lvl1pPr>
      <a:lvl2pPr marL="1130884" indent="-376961" algn="l" defTabSz="1507846" rtl="0" eaLnBrk="1" latinLnBrk="0" hangingPunct="1">
        <a:lnSpc>
          <a:spcPct val="90000"/>
        </a:lnSpc>
        <a:spcBef>
          <a:spcPts val="824"/>
        </a:spcBef>
        <a:buClr>
          <a:srgbClr val="003274"/>
        </a:buClr>
        <a:buFont typeface="Arial" panose="020B0604020202020204" pitchFamily="34" charset="0"/>
        <a:buChar char="•"/>
        <a:defRPr sz="3958" kern="1200">
          <a:solidFill>
            <a:schemeClr val="tx1">
              <a:lumMod val="85000"/>
              <a:lumOff val="15000"/>
            </a:schemeClr>
          </a:solidFill>
          <a:latin typeface="Rosatom Light" panose="020B0403040504020204" pitchFamily="34" charset="-52"/>
          <a:ea typeface="Rosatom Light" panose="020B0403040504020204" pitchFamily="34" charset="-52"/>
          <a:cs typeface="+mn-cs"/>
        </a:defRPr>
      </a:lvl2pPr>
      <a:lvl3pPr marL="1884807" indent="-376961" algn="l" defTabSz="1507846" rtl="0" eaLnBrk="1" latinLnBrk="0" hangingPunct="1">
        <a:lnSpc>
          <a:spcPct val="90000"/>
        </a:lnSpc>
        <a:spcBef>
          <a:spcPts val="824"/>
        </a:spcBef>
        <a:buClr>
          <a:srgbClr val="003274"/>
        </a:buClr>
        <a:buFont typeface="Arial" panose="020B0604020202020204" pitchFamily="34" charset="0"/>
        <a:buChar char="•"/>
        <a:defRPr sz="3298" kern="1200">
          <a:solidFill>
            <a:schemeClr val="tx1">
              <a:lumMod val="85000"/>
              <a:lumOff val="15000"/>
            </a:schemeClr>
          </a:solidFill>
          <a:latin typeface="Rosatom Light" panose="020B0403040504020204" pitchFamily="34" charset="-52"/>
          <a:ea typeface="Rosatom Light" panose="020B0403040504020204" pitchFamily="34" charset="-52"/>
          <a:cs typeface="+mn-cs"/>
        </a:defRPr>
      </a:lvl3pPr>
      <a:lvl4pPr marL="2638730" indent="-376961" algn="l" defTabSz="1507846" rtl="0" eaLnBrk="1" latinLnBrk="0" hangingPunct="1">
        <a:lnSpc>
          <a:spcPct val="90000"/>
        </a:lnSpc>
        <a:spcBef>
          <a:spcPts val="824"/>
        </a:spcBef>
        <a:buClr>
          <a:srgbClr val="003274"/>
        </a:buClr>
        <a:buFont typeface="Arial" panose="020B0604020202020204" pitchFamily="34" charset="0"/>
        <a:buChar char="•"/>
        <a:defRPr sz="2968" kern="1200">
          <a:solidFill>
            <a:schemeClr val="tx1">
              <a:lumMod val="85000"/>
              <a:lumOff val="15000"/>
            </a:schemeClr>
          </a:solidFill>
          <a:latin typeface="Rosatom Light" panose="020B0403040504020204" pitchFamily="34" charset="-52"/>
          <a:ea typeface="Rosatom Light" panose="020B0403040504020204" pitchFamily="34" charset="-52"/>
          <a:cs typeface="+mn-cs"/>
        </a:defRPr>
      </a:lvl4pPr>
      <a:lvl5pPr marL="3392653" indent="-376961" algn="l" defTabSz="1507846" rtl="0" eaLnBrk="1" latinLnBrk="0" hangingPunct="1">
        <a:lnSpc>
          <a:spcPct val="90000"/>
        </a:lnSpc>
        <a:spcBef>
          <a:spcPts val="824"/>
        </a:spcBef>
        <a:buClr>
          <a:srgbClr val="003274"/>
        </a:buClr>
        <a:buFont typeface="Arial" panose="020B0604020202020204" pitchFamily="34" charset="0"/>
        <a:buChar char="•"/>
        <a:defRPr sz="2968" kern="1200">
          <a:solidFill>
            <a:schemeClr val="tx1">
              <a:lumMod val="85000"/>
              <a:lumOff val="15000"/>
            </a:schemeClr>
          </a:solidFill>
          <a:latin typeface="Rosatom Light" panose="020B0403040504020204" pitchFamily="34" charset="-52"/>
          <a:ea typeface="Rosatom Light" panose="020B0403040504020204" pitchFamily="34" charset="-52"/>
          <a:cs typeface="+mn-cs"/>
        </a:defRPr>
      </a:lvl5pPr>
      <a:lvl6pPr marL="4146575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900498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654421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408344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1pPr>
      <a:lvl2pPr marL="753923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2pPr>
      <a:lvl3pPr marL="1507846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3pPr>
      <a:lvl4pPr marL="2261768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4pPr>
      <a:lvl5pPr marL="3015691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5pPr>
      <a:lvl6pPr marL="3769614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523537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277460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031382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2161" userDrawn="1">
          <p15:clr>
            <a:srgbClr val="F26B43"/>
          </p15:clr>
        </p15:guide>
        <p15:guide id="3" orient="horz" pos="6601" userDrawn="1">
          <p15:clr>
            <a:srgbClr val="F26B43"/>
          </p15:clr>
        </p15:guide>
        <p15:guide id="4" pos="798" userDrawn="1">
          <p15:clr>
            <a:srgbClr val="F26B43"/>
          </p15:clr>
        </p15:guide>
        <p15:guide id="5" orient="horz" pos="465" userDrawn="1">
          <p15:clr>
            <a:srgbClr val="F26B43"/>
          </p15:clr>
        </p15:guide>
        <p15:guide id="6" orient="horz" pos="189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sv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9E2794078D037B390CF30C513FCC9D4CD7ADFF0035BC7A57F3C4420403ECD7E96E62C1C0AD35AE6A195FFF4A42AB6CBC855E059FF2E2AF84E7U8L" TargetMode="External"/><Relationship Id="rId2" Type="http://schemas.openxmlformats.org/officeDocument/2006/relationships/hyperlink" Target="consultantplus://offline/ref=9E2794078D037B390CF30C513FCC9D4CD7ADFF0035BC7A57F3C4420403ECD7E96E62C1C0AD35AE6C1F5FFF4A42AB6CBC855E059FF2E2AF84E7U8L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798DFA-317F-4C78-863A-227231FB79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2117" y="4370319"/>
            <a:ext cx="15078075" cy="4570482"/>
          </a:xfrm>
        </p:spPr>
        <p:txBody>
          <a:bodyPr/>
          <a:lstStyle/>
          <a:p>
            <a:r>
              <a:rPr lang="ru-RU" sz="6600" dirty="0"/>
              <a:t>ОРГАНИЗАЦИЯ РАБОТЫ</a:t>
            </a:r>
            <a:br>
              <a:rPr lang="ru-RU" sz="6600" dirty="0"/>
            </a:br>
            <a:r>
              <a:rPr lang="ru-RU" sz="6600"/>
              <a:t>ПО </a:t>
            </a:r>
            <a:r>
              <a:rPr lang="ru-RU" sz="6600" smtClean="0"/>
              <a:t>ИМПОРТОЗАМЕЩЕНИЮ</a:t>
            </a:r>
            <a:r>
              <a:rPr lang="ru-RU" sz="6600" dirty="0"/>
              <a:t/>
            </a:r>
            <a:br>
              <a:rPr lang="ru-RU" sz="6600" dirty="0"/>
            </a:br>
            <a:r>
              <a:rPr lang="ru-RU" sz="6600" dirty="0"/>
              <a:t>В ЧАСТИ ЛОКАЛИЗАЦИИ МЕДИЦИНСКОГО</a:t>
            </a:r>
            <a:br>
              <a:rPr lang="ru-RU" sz="6600" dirty="0"/>
            </a:br>
            <a:r>
              <a:rPr lang="ru-RU" sz="6600" dirty="0"/>
              <a:t>ОБОРУДОВАНИЯ</a:t>
            </a:r>
          </a:p>
        </p:txBody>
      </p:sp>
    </p:spTree>
    <p:extLst>
      <p:ext uri="{BB962C8B-B14F-4D97-AF65-F5344CB8AC3E}">
        <p14:creationId xmlns:p14="http://schemas.microsoft.com/office/powerpoint/2010/main" val="651021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30895E80-BAF8-44D3-8A7E-37414D53D338}"/>
              </a:ext>
            </a:extLst>
          </p:cNvPr>
          <p:cNvSpPr/>
          <p:nvPr/>
        </p:nvSpPr>
        <p:spPr>
          <a:xfrm>
            <a:off x="1266822" y="6607277"/>
            <a:ext cx="18032853" cy="3874816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3B2817-0297-4468-9210-5A03916394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6823" y="3485385"/>
            <a:ext cx="8197217" cy="7461165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ru-RU" sz="2900" b="1" dirty="0">
                <a:solidFill>
                  <a:schemeClr val="tx1"/>
                </a:solidFill>
                <a:latin typeface="Rosatom" panose="020B0503040504020204" pitchFamily="34" charset="-52"/>
                <a:ea typeface="Rosatom" panose="020B0503040504020204" pitchFamily="34" charset="-52"/>
              </a:rPr>
              <a:t>В контуре АО «</a:t>
            </a:r>
            <a:r>
              <a:rPr lang="ru-RU" sz="2900" b="1" dirty="0" err="1">
                <a:solidFill>
                  <a:schemeClr val="tx1"/>
                </a:solidFill>
                <a:latin typeface="Rosatom" panose="020B0503040504020204" pitchFamily="34" charset="-52"/>
                <a:ea typeface="Rosatom" panose="020B0503040504020204" pitchFamily="34" charset="-52"/>
              </a:rPr>
              <a:t>Русатом</a:t>
            </a:r>
            <a:r>
              <a:rPr lang="ru-RU" sz="2900" b="1" dirty="0">
                <a:solidFill>
                  <a:schemeClr val="tx1"/>
                </a:solidFill>
                <a:latin typeface="Rosatom" panose="020B0503040504020204" pitchFamily="34" charset="-52"/>
                <a:ea typeface="Rosatom" panose="020B0503040504020204" pitchFamily="34" charset="-52"/>
              </a:rPr>
              <a:t> </a:t>
            </a:r>
            <a:r>
              <a:rPr lang="ru-RU" sz="2900" b="1" dirty="0" err="1">
                <a:solidFill>
                  <a:schemeClr val="tx1"/>
                </a:solidFill>
                <a:latin typeface="Rosatom" panose="020B0503040504020204" pitchFamily="34" charset="-52"/>
                <a:ea typeface="Rosatom" panose="020B0503040504020204" pitchFamily="34" charset="-52"/>
              </a:rPr>
              <a:t>Хэлскеа</a:t>
            </a:r>
            <a:r>
              <a:rPr lang="ru-RU" sz="2900" b="1" dirty="0">
                <a:solidFill>
                  <a:schemeClr val="tx1"/>
                </a:solidFill>
                <a:latin typeface="Rosatom" panose="020B0503040504020204" pitchFamily="34" charset="-52"/>
                <a:ea typeface="Rosatom" panose="020B0503040504020204" pitchFamily="34" charset="-52"/>
              </a:rPr>
              <a:t>» 2 организации оборонно-промышленного комплекса:</a:t>
            </a:r>
            <a:br>
              <a:rPr lang="ru-RU" sz="2900" b="1" dirty="0">
                <a:solidFill>
                  <a:schemeClr val="tx1"/>
                </a:solidFill>
                <a:latin typeface="Rosatom" panose="020B0503040504020204" pitchFamily="34" charset="-52"/>
                <a:ea typeface="Rosatom" panose="020B0503040504020204" pitchFamily="34" charset="-52"/>
              </a:rPr>
            </a:br>
            <a:r>
              <a:rPr lang="ru-RU" sz="2900" b="1" dirty="0">
                <a:solidFill>
                  <a:schemeClr val="tx1"/>
                </a:solidFill>
                <a:latin typeface="Rosatom" panose="020B0503040504020204" pitchFamily="34" charset="-52"/>
                <a:ea typeface="Rosatom" panose="020B0503040504020204" pitchFamily="34" charset="-52"/>
              </a:rPr>
              <a:t>АО «НИФХИ им. Л.Я. Карпова» и АО «НИИТФА»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ru-RU" sz="2900" dirty="0"/>
              <a:t>Доля высокотехнологичной продукции гражданского назначения и продукции двойного назначения в общей выручке АО «</a:t>
            </a:r>
            <a:r>
              <a:rPr lang="ru-RU" sz="2900" dirty="0" err="1"/>
              <a:t>Русатом</a:t>
            </a:r>
            <a:r>
              <a:rPr lang="ru-RU" sz="2900" dirty="0"/>
              <a:t> </a:t>
            </a:r>
            <a:r>
              <a:rPr lang="ru-RU" sz="2900" dirty="0" err="1"/>
              <a:t>Хэлскеа</a:t>
            </a:r>
            <a:r>
              <a:rPr lang="ru-RU" sz="2900" dirty="0"/>
              <a:t>» в 2020 году составила </a:t>
            </a:r>
            <a:r>
              <a:rPr lang="ru-RU" sz="2900" b="1" dirty="0"/>
              <a:t>84%</a:t>
            </a:r>
            <a:r>
              <a:rPr lang="ru-RU" sz="2900" dirty="0"/>
              <a:t>.</a:t>
            </a:r>
            <a:endParaRPr lang="en-US" sz="2900" dirty="0"/>
          </a:p>
          <a:p>
            <a:pPr marL="285750" indent="-285750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2900" dirty="0">
                <a:solidFill>
                  <a:schemeClr val="tx1"/>
                </a:solidFill>
                <a:sym typeface="Roboto"/>
              </a:rPr>
              <a:t>Создание импортозамещающего комплекса лучевой терапии на базе ускорителя электронов </a:t>
            </a:r>
            <a:r>
              <a:rPr lang="ru-RU" sz="2900" dirty="0">
                <a:solidFill>
                  <a:schemeClr val="tx1"/>
                </a:solidFill>
              </a:rPr>
              <a:t>«Оникс»</a:t>
            </a:r>
            <a:endParaRPr lang="ru-RU" sz="2900" dirty="0">
              <a:solidFill>
                <a:schemeClr val="tx1"/>
              </a:solidFill>
              <a:sym typeface="Roboto"/>
            </a:endParaRPr>
          </a:p>
          <a:p>
            <a:pPr marL="285750" indent="-285750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2900" dirty="0">
                <a:solidFill>
                  <a:schemeClr val="tx1"/>
                </a:solidFill>
              </a:rPr>
              <a:t>Разработка нового поколения гамма-терапевтического комплекса  АГАТ-ВТ (</a:t>
            </a:r>
            <a:r>
              <a:rPr lang="ru-RU" sz="2900" dirty="0" err="1">
                <a:solidFill>
                  <a:schemeClr val="tx1"/>
                </a:solidFill>
              </a:rPr>
              <a:t>Брахиум</a:t>
            </a:r>
            <a:r>
              <a:rPr lang="ru-RU" sz="2900" dirty="0">
                <a:solidFill>
                  <a:schemeClr val="tx1"/>
                </a:solidFill>
              </a:rPr>
              <a:t>)</a:t>
            </a:r>
          </a:p>
          <a:p>
            <a:pPr marL="285750" indent="-285750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2900" dirty="0">
                <a:solidFill>
                  <a:schemeClr val="tx1"/>
                </a:solidFill>
              </a:rPr>
              <a:t>Создание локализованного производства</a:t>
            </a:r>
            <a:r>
              <a:rPr lang="en-US" sz="2900" dirty="0">
                <a:solidFill>
                  <a:schemeClr val="tx1"/>
                </a:solidFill>
              </a:rPr>
              <a:t/>
            </a:r>
            <a:br>
              <a:rPr lang="en-US" sz="2900" dirty="0">
                <a:solidFill>
                  <a:schemeClr val="tx1"/>
                </a:solidFill>
              </a:rPr>
            </a:br>
            <a:r>
              <a:rPr lang="ru-RU" sz="2900" dirty="0">
                <a:solidFill>
                  <a:schemeClr val="tx1"/>
                </a:solidFill>
              </a:rPr>
              <a:t>в РФ линейных  ускорителей </a:t>
            </a:r>
          </a:p>
          <a:p>
            <a:pPr marL="285750" indent="-285750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2900" dirty="0">
                <a:solidFill>
                  <a:schemeClr val="tx1"/>
                </a:solidFill>
              </a:rPr>
              <a:t>Создание локализованного производства  радиологического диагностического  оборудования</a:t>
            </a:r>
          </a:p>
          <a:p>
            <a:pPr marL="285750" indent="-285750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2900" dirty="0"/>
              <a:t>Программное обеспечение </a:t>
            </a:r>
            <a:endParaRPr lang="en-US" sz="2900" dirty="0"/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8C451B4-384B-48FD-A98D-E89FC2180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F3ABE-131E-4263-8F96-97DEA629E1E1}" type="slidenum">
              <a:rPr lang="ru-RU" smtClean="0"/>
              <a:t>2</a:t>
            </a:fld>
            <a:endParaRPr lang="ru-RU"/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521FE3DE-B4C0-4A42-A593-47A58FD0430A}"/>
              </a:ext>
            </a:extLst>
          </p:cNvPr>
          <p:cNvSpPr txBox="1">
            <a:spLocks/>
          </p:cNvSpPr>
          <p:nvPr/>
        </p:nvSpPr>
        <p:spPr>
          <a:xfrm>
            <a:off x="10052051" y="3510494"/>
            <a:ext cx="9253538" cy="4558967"/>
          </a:xfrm>
          <a:prstGeom prst="rect">
            <a:avLst/>
          </a:prstGeom>
        </p:spPr>
        <p:txBody>
          <a:bodyPr vert="horz" lIns="0" tIns="0" rIns="91440" bIns="45720" rtlCol="0">
            <a:normAutofit/>
          </a:bodyPr>
          <a:lstStyle>
            <a:lvl1pPr marL="0" indent="0" algn="l" defTabSz="1507846" rtl="0" eaLnBrk="1" latinLnBrk="0" hangingPunct="1">
              <a:lnSpc>
                <a:spcPct val="90000"/>
              </a:lnSpc>
              <a:spcBef>
                <a:spcPts val="1649"/>
              </a:spcBef>
              <a:buClr>
                <a:srgbClr val="003274"/>
              </a:buClr>
              <a:buFontTx/>
              <a:buNone/>
              <a:defRPr sz="2500" kern="1200">
                <a:solidFill>
                  <a:schemeClr val="tx1">
                    <a:lumMod val="85000"/>
                    <a:lumOff val="15000"/>
                  </a:schemeClr>
                </a:solidFill>
                <a:latin typeface="Rosatom Light" panose="020B0403040504020204" pitchFamily="34" charset="-52"/>
                <a:ea typeface="Rosatom Light" panose="020B0403040504020204" pitchFamily="34" charset="-52"/>
                <a:cs typeface="+mn-cs"/>
              </a:defRPr>
            </a:lvl1pPr>
            <a:lvl2pPr marL="753923" indent="0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Clr>
                <a:srgbClr val="003274"/>
              </a:buClr>
              <a:buFontTx/>
              <a:buNone/>
              <a:defRPr sz="3958" kern="1200">
                <a:solidFill>
                  <a:schemeClr val="tx1">
                    <a:lumMod val="85000"/>
                    <a:lumOff val="15000"/>
                  </a:schemeClr>
                </a:solidFill>
                <a:latin typeface="Rosatom Light" panose="020B0403040504020204" pitchFamily="34" charset="-52"/>
                <a:ea typeface="Rosatom Light" panose="020B0403040504020204" pitchFamily="34" charset="-52"/>
                <a:cs typeface="+mn-cs"/>
              </a:defRPr>
            </a:lvl2pPr>
            <a:lvl3pPr marL="1507846" indent="0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Clr>
                <a:srgbClr val="003274"/>
              </a:buClr>
              <a:buFontTx/>
              <a:buNone/>
              <a:defRPr sz="3298" kern="1200">
                <a:solidFill>
                  <a:schemeClr val="tx1">
                    <a:lumMod val="85000"/>
                    <a:lumOff val="15000"/>
                  </a:schemeClr>
                </a:solidFill>
                <a:latin typeface="Rosatom Light" panose="020B0403040504020204" pitchFamily="34" charset="-52"/>
                <a:ea typeface="Rosatom Light" panose="020B0403040504020204" pitchFamily="34" charset="-52"/>
                <a:cs typeface="+mn-cs"/>
              </a:defRPr>
            </a:lvl3pPr>
            <a:lvl4pPr marL="2261769" indent="0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Clr>
                <a:srgbClr val="003274"/>
              </a:buClr>
              <a:buFontTx/>
              <a:buNone/>
              <a:defRPr sz="2968" kern="1200">
                <a:solidFill>
                  <a:schemeClr val="tx1">
                    <a:lumMod val="85000"/>
                    <a:lumOff val="15000"/>
                  </a:schemeClr>
                </a:solidFill>
                <a:latin typeface="Rosatom Light" panose="020B0403040504020204" pitchFamily="34" charset="-52"/>
                <a:ea typeface="Rosatom Light" panose="020B0403040504020204" pitchFamily="34" charset="-52"/>
                <a:cs typeface="+mn-cs"/>
              </a:defRPr>
            </a:lvl4pPr>
            <a:lvl5pPr marL="3015692" indent="0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Clr>
                <a:srgbClr val="003274"/>
              </a:buClr>
              <a:buFontTx/>
              <a:buNone/>
              <a:defRPr sz="2968" kern="1200">
                <a:solidFill>
                  <a:schemeClr val="tx1">
                    <a:lumMod val="85000"/>
                    <a:lumOff val="15000"/>
                  </a:schemeClr>
                </a:solidFill>
                <a:latin typeface="Rosatom Light" panose="020B0403040504020204" pitchFamily="34" charset="-52"/>
                <a:ea typeface="Rosatom Light" panose="020B0403040504020204" pitchFamily="34" charset="-52"/>
                <a:cs typeface="+mn-cs"/>
              </a:defRPr>
            </a:lvl5pPr>
            <a:lvl6pPr marL="4146575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900498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54421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08344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Основные проекты и мероприятия, направленные</a:t>
            </a:r>
            <a:br>
              <a:rPr lang="ru-RU" dirty="0"/>
            </a:br>
            <a:r>
              <a:rPr lang="ru-RU" dirty="0"/>
              <a:t>на формирование потенциального заказа АО «Русатом Хэлскеа» для различных организаций оборонно-промышленного комплекса:</a:t>
            </a:r>
          </a:p>
          <a:p>
            <a:r>
              <a:rPr lang="ru-RU" b="1" dirty="0"/>
              <a:t>Дирекция по ядерному оружейному комплексу: </a:t>
            </a:r>
            <a:r>
              <a:rPr lang="ru-RU" dirty="0"/>
              <a:t>АО «НИИЭФА», ФГУП «МОКБ Марс», ФГУП «РФЯЦ ВНИИЭФ», ФГУП ПО «Маяк», ФГУП «</a:t>
            </a:r>
            <a:r>
              <a:rPr lang="ru-RU" dirty="0" err="1"/>
              <a:t>Электрохимприбор</a:t>
            </a:r>
            <a:r>
              <a:rPr lang="ru-RU" dirty="0"/>
              <a:t>», АО «НИКИЭТ», ФГУП «ВНИИА»</a:t>
            </a:r>
          </a:p>
          <a:p>
            <a:r>
              <a:rPr lang="ru-RU" b="1" dirty="0"/>
              <a:t>АО «Наука и Инновации»:</a:t>
            </a:r>
            <a:r>
              <a:rPr lang="ru-RU" dirty="0"/>
              <a:t>  АО «ГНЦ РФ ТРИНИТИ», АО «ИРМ»,            АО «Радиевый институт», АО «ГНЦ НИИАР», АО «ГНЦ РФ ФЭИ»</a:t>
            </a: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636B4C8C-9AF6-4D00-B55F-4C7653848CD7}"/>
              </a:ext>
            </a:extLst>
          </p:cNvPr>
          <p:cNvSpPr txBox="1">
            <a:spLocks/>
          </p:cNvSpPr>
          <p:nvPr/>
        </p:nvSpPr>
        <p:spPr>
          <a:xfrm>
            <a:off x="1274762" y="2356506"/>
            <a:ext cx="18024913" cy="1287737"/>
          </a:xfrm>
          <a:prstGeom prst="rect">
            <a:avLst/>
          </a:prstGeom>
        </p:spPr>
        <p:txBody>
          <a:bodyPr vert="horz" lIns="0" tIns="0" rIns="91440" bIns="45720" rtlCol="0">
            <a:normAutofit/>
          </a:bodyPr>
          <a:lstStyle>
            <a:lvl1pPr marL="0" indent="0" algn="l" defTabSz="1507846" rtl="0" eaLnBrk="1" latinLnBrk="0" hangingPunct="1">
              <a:lnSpc>
                <a:spcPct val="90000"/>
              </a:lnSpc>
              <a:spcBef>
                <a:spcPts val="1649"/>
              </a:spcBef>
              <a:buClr>
                <a:srgbClr val="003274"/>
              </a:buClr>
              <a:buFontTx/>
              <a:buNone/>
              <a:defRPr sz="2500" kern="1200">
                <a:solidFill>
                  <a:schemeClr val="tx1">
                    <a:lumMod val="85000"/>
                    <a:lumOff val="15000"/>
                  </a:schemeClr>
                </a:solidFill>
                <a:latin typeface="Rosatom Light" panose="020B0403040504020204" pitchFamily="34" charset="-52"/>
                <a:ea typeface="Rosatom Light" panose="020B0403040504020204" pitchFamily="34" charset="-52"/>
                <a:cs typeface="+mn-cs"/>
              </a:defRPr>
            </a:lvl1pPr>
            <a:lvl2pPr marL="753923" indent="0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Clr>
                <a:srgbClr val="003274"/>
              </a:buClr>
              <a:buFontTx/>
              <a:buNone/>
              <a:defRPr sz="3958" kern="1200">
                <a:solidFill>
                  <a:schemeClr val="tx1">
                    <a:lumMod val="85000"/>
                    <a:lumOff val="15000"/>
                  </a:schemeClr>
                </a:solidFill>
                <a:latin typeface="Rosatom Light" panose="020B0403040504020204" pitchFamily="34" charset="-52"/>
                <a:ea typeface="Rosatom Light" panose="020B0403040504020204" pitchFamily="34" charset="-52"/>
                <a:cs typeface="+mn-cs"/>
              </a:defRPr>
            </a:lvl2pPr>
            <a:lvl3pPr marL="1507846" indent="0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Clr>
                <a:srgbClr val="003274"/>
              </a:buClr>
              <a:buFontTx/>
              <a:buNone/>
              <a:defRPr sz="3298" kern="1200">
                <a:solidFill>
                  <a:schemeClr val="tx1">
                    <a:lumMod val="85000"/>
                    <a:lumOff val="15000"/>
                  </a:schemeClr>
                </a:solidFill>
                <a:latin typeface="Rosatom Light" panose="020B0403040504020204" pitchFamily="34" charset="-52"/>
                <a:ea typeface="Rosatom Light" panose="020B0403040504020204" pitchFamily="34" charset="-52"/>
                <a:cs typeface="+mn-cs"/>
              </a:defRPr>
            </a:lvl3pPr>
            <a:lvl4pPr marL="2261769" indent="0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Clr>
                <a:srgbClr val="003274"/>
              </a:buClr>
              <a:buFontTx/>
              <a:buNone/>
              <a:defRPr sz="2968" kern="1200">
                <a:solidFill>
                  <a:schemeClr val="tx1">
                    <a:lumMod val="85000"/>
                    <a:lumOff val="15000"/>
                  </a:schemeClr>
                </a:solidFill>
                <a:latin typeface="Rosatom Light" panose="020B0403040504020204" pitchFamily="34" charset="-52"/>
                <a:ea typeface="Rosatom Light" panose="020B0403040504020204" pitchFamily="34" charset="-52"/>
                <a:cs typeface="+mn-cs"/>
              </a:defRPr>
            </a:lvl4pPr>
            <a:lvl5pPr marL="3015692" indent="0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Clr>
                <a:srgbClr val="003274"/>
              </a:buClr>
              <a:buFontTx/>
              <a:buNone/>
              <a:defRPr sz="2968" kern="1200">
                <a:solidFill>
                  <a:schemeClr val="tx1">
                    <a:lumMod val="85000"/>
                    <a:lumOff val="15000"/>
                  </a:schemeClr>
                </a:solidFill>
                <a:latin typeface="Rosatom Light" panose="020B0403040504020204" pitchFamily="34" charset="-52"/>
                <a:ea typeface="Rosatom Light" panose="020B0403040504020204" pitchFamily="34" charset="-52"/>
                <a:cs typeface="+mn-cs"/>
              </a:defRPr>
            </a:lvl5pPr>
            <a:lvl6pPr marL="4146575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900498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54421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08344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ru-RU" sz="2800" b="1" dirty="0">
                <a:solidFill>
                  <a:srgbClr val="003274"/>
                </a:solidFill>
                <a:latin typeface="Rosatom" panose="020B0503040504020204" pitchFamily="34" charset="-52"/>
                <a:ea typeface="Rosatom" panose="020B0503040504020204" pitchFamily="34" charset="-52"/>
              </a:rPr>
              <a:t>НА БАЗЕ ДИВИЗИОНА «РУСАТОМ ХЭЛСКЕА» ГОСКОРПОРАЦИЯ «РОСАТОМ» РАЗВИВАЕТ</a:t>
            </a:r>
            <a:br>
              <a:rPr lang="ru-RU" sz="2800" b="1" dirty="0">
                <a:solidFill>
                  <a:srgbClr val="003274"/>
                </a:solidFill>
                <a:latin typeface="Rosatom" panose="020B0503040504020204" pitchFamily="34" charset="-52"/>
                <a:ea typeface="Rosatom" panose="020B0503040504020204" pitchFamily="34" charset="-52"/>
              </a:rPr>
            </a:br>
            <a:r>
              <a:rPr lang="ru-RU" sz="2800" b="1" dirty="0">
                <a:solidFill>
                  <a:srgbClr val="003274"/>
                </a:solidFill>
                <a:latin typeface="Rosatom" panose="020B0503040504020204" pitchFamily="34" charset="-52"/>
                <a:ea typeface="Rosatom" panose="020B0503040504020204" pitchFamily="34" charset="-52"/>
              </a:rPr>
              <a:t>БИЗНЕС В ОБЛАСТИ ПРОИЗВОДСТВА МЕДИЦИНСКОГО ОБОРУДОВАНИЯ И РАСХОДНЫХ МАТЕРИАЛОВ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3E03143D-4827-4844-AACA-9F7591563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4763" y="737302"/>
            <a:ext cx="17447180" cy="1898757"/>
          </a:xfrm>
        </p:spPr>
        <p:txBody>
          <a:bodyPr>
            <a:normAutofit/>
          </a:bodyPr>
          <a:lstStyle/>
          <a:p>
            <a:r>
              <a:rPr lang="ru-RU" dirty="0"/>
              <a:t>КЛЮЧЕВЫЕ ЗАДАЧИ</a:t>
            </a:r>
            <a:br>
              <a:rPr lang="ru-RU" dirty="0"/>
            </a:br>
            <a:r>
              <a:rPr lang="ru-RU" dirty="0"/>
              <a:t>И РЕЗУЛЬТАТЫ 2020 Г. </a:t>
            </a:r>
          </a:p>
        </p:txBody>
      </p:sp>
    </p:spTree>
    <p:extLst>
      <p:ext uri="{BB962C8B-B14F-4D97-AF65-F5344CB8AC3E}">
        <p14:creationId xmlns:p14="http://schemas.microsoft.com/office/powerpoint/2010/main" val="330853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E36376-843A-412D-9BDD-A8FAB0F43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4763" y="737302"/>
            <a:ext cx="17447180" cy="1898757"/>
          </a:xfrm>
        </p:spPr>
        <p:txBody>
          <a:bodyPr>
            <a:normAutofit/>
          </a:bodyPr>
          <a:lstStyle/>
          <a:p>
            <a:r>
              <a:rPr lang="ru-RU" dirty="0"/>
              <a:t>КЛЮЧЕВЫЕ ЗАДАЧИ</a:t>
            </a:r>
            <a:br>
              <a:rPr lang="ru-RU" dirty="0"/>
            </a:br>
            <a:r>
              <a:rPr lang="ru-RU" dirty="0"/>
              <a:t>И РЕЗУЛЬТАТЫ 2021 Г.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3B2817-0297-4468-9210-5A03916394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4763" y="3721791"/>
            <a:ext cx="7346723" cy="8298759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3274"/>
                </a:solidFill>
                <a:latin typeface="Rosatom" panose="020B0503040504020204" pitchFamily="34" charset="-52"/>
                <a:ea typeface="Rosatom" panose="020B0503040504020204" pitchFamily="34" charset="-52"/>
              </a:rPr>
              <a:t>КЛЮЧЕВЫЕ</a:t>
            </a:r>
            <a:r>
              <a:rPr lang="en-US" b="1" dirty="0">
                <a:solidFill>
                  <a:srgbClr val="003274"/>
                </a:solidFill>
                <a:latin typeface="Rosatom" panose="020B0503040504020204" pitchFamily="34" charset="-52"/>
                <a:ea typeface="Rosatom" panose="020B0503040504020204" pitchFamily="34" charset="-52"/>
              </a:rPr>
              <a:t/>
            </a:r>
            <a:br>
              <a:rPr lang="en-US" b="1" dirty="0">
                <a:solidFill>
                  <a:srgbClr val="003274"/>
                </a:solidFill>
                <a:latin typeface="Rosatom" panose="020B0503040504020204" pitchFamily="34" charset="-52"/>
                <a:ea typeface="Rosatom" panose="020B0503040504020204" pitchFamily="34" charset="-52"/>
              </a:rPr>
            </a:br>
            <a:r>
              <a:rPr lang="ru-RU" b="1" dirty="0">
                <a:solidFill>
                  <a:srgbClr val="003274"/>
                </a:solidFill>
                <a:latin typeface="Rosatom" panose="020B0503040504020204" pitchFamily="34" charset="-52"/>
                <a:ea typeface="Rosatom" panose="020B0503040504020204" pitchFamily="34" charset="-52"/>
              </a:rPr>
              <a:t>ЗАДАЧИ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Участие в реализации целей национального проекта «Здравоохранение», фронтальной стратегии страны по направлению «Развитие здравоохранения», ГП «Развитие медицинской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и фармацевтической промышленности»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err="1">
                <a:solidFill>
                  <a:schemeClr val="tx1"/>
                </a:solidFill>
              </a:rPr>
              <a:t>Импортозамещение</a:t>
            </a:r>
            <a:r>
              <a:rPr lang="ru-RU" dirty="0">
                <a:solidFill>
                  <a:schemeClr val="tx1"/>
                </a:solidFill>
              </a:rPr>
              <a:t> на рынке медицинского оборудования и расходных материалов, 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радиофармпрепаратов и лекарственных средств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Формирование и развитие рынка радиационной обработки продуктов питания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и медицинских изделий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Реализация экспортного потенциала бизнеса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Внедрение новых медицинских методов диагностики и терапии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8C451B4-384B-48FD-A98D-E89FC2180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F3ABE-131E-4263-8F96-97DEA629E1E1}" type="slidenum">
              <a:rPr lang="ru-RU" smtClean="0"/>
              <a:t>3</a:t>
            </a:fld>
            <a:endParaRPr lang="ru-RU"/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FC9A45E5-5421-4FE6-BF5B-D67EBA913C80}"/>
              </a:ext>
            </a:extLst>
          </p:cNvPr>
          <p:cNvSpPr txBox="1">
            <a:spLocks/>
          </p:cNvSpPr>
          <p:nvPr/>
        </p:nvSpPr>
        <p:spPr>
          <a:xfrm>
            <a:off x="10052050" y="3721791"/>
            <a:ext cx="9253538" cy="8298759"/>
          </a:xfrm>
          <a:prstGeom prst="rect">
            <a:avLst/>
          </a:prstGeom>
        </p:spPr>
        <p:txBody>
          <a:bodyPr vert="horz" lIns="0" tIns="0" rIns="91440" bIns="45720" rtlCol="0">
            <a:normAutofit/>
          </a:bodyPr>
          <a:lstStyle>
            <a:lvl1pPr marL="0" indent="0" algn="l" defTabSz="1507846" rtl="0" eaLnBrk="1" latinLnBrk="0" hangingPunct="1">
              <a:lnSpc>
                <a:spcPct val="90000"/>
              </a:lnSpc>
              <a:spcBef>
                <a:spcPts val="1649"/>
              </a:spcBef>
              <a:buClr>
                <a:srgbClr val="003274"/>
              </a:buClr>
              <a:buFontTx/>
              <a:buNone/>
              <a:defRPr sz="2500" kern="1200">
                <a:solidFill>
                  <a:schemeClr val="tx1">
                    <a:lumMod val="85000"/>
                    <a:lumOff val="15000"/>
                  </a:schemeClr>
                </a:solidFill>
                <a:latin typeface="Rosatom Light" panose="020B0403040504020204" pitchFamily="34" charset="-52"/>
                <a:ea typeface="Rosatom Light" panose="020B0403040504020204" pitchFamily="34" charset="-52"/>
                <a:cs typeface="+mn-cs"/>
              </a:defRPr>
            </a:lvl1pPr>
            <a:lvl2pPr marL="753923" indent="0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Clr>
                <a:srgbClr val="003274"/>
              </a:buClr>
              <a:buFontTx/>
              <a:buNone/>
              <a:defRPr sz="3958" kern="1200">
                <a:solidFill>
                  <a:schemeClr val="tx1">
                    <a:lumMod val="85000"/>
                    <a:lumOff val="15000"/>
                  </a:schemeClr>
                </a:solidFill>
                <a:latin typeface="Rosatom Light" panose="020B0403040504020204" pitchFamily="34" charset="-52"/>
                <a:ea typeface="Rosatom Light" panose="020B0403040504020204" pitchFamily="34" charset="-52"/>
                <a:cs typeface="+mn-cs"/>
              </a:defRPr>
            </a:lvl2pPr>
            <a:lvl3pPr marL="1507846" indent="0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Clr>
                <a:srgbClr val="003274"/>
              </a:buClr>
              <a:buFontTx/>
              <a:buNone/>
              <a:defRPr sz="3298" kern="1200">
                <a:solidFill>
                  <a:schemeClr val="tx1">
                    <a:lumMod val="85000"/>
                    <a:lumOff val="15000"/>
                  </a:schemeClr>
                </a:solidFill>
                <a:latin typeface="Rosatom Light" panose="020B0403040504020204" pitchFamily="34" charset="-52"/>
                <a:ea typeface="Rosatom Light" panose="020B0403040504020204" pitchFamily="34" charset="-52"/>
                <a:cs typeface="+mn-cs"/>
              </a:defRPr>
            </a:lvl3pPr>
            <a:lvl4pPr marL="2261769" indent="0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Clr>
                <a:srgbClr val="003274"/>
              </a:buClr>
              <a:buFontTx/>
              <a:buNone/>
              <a:defRPr sz="2968" kern="1200">
                <a:solidFill>
                  <a:schemeClr val="tx1">
                    <a:lumMod val="85000"/>
                    <a:lumOff val="15000"/>
                  </a:schemeClr>
                </a:solidFill>
                <a:latin typeface="Rosatom Light" panose="020B0403040504020204" pitchFamily="34" charset="-52"/>
                <a:ea typeface="Rosatom Light" panose="020B0403040504020204" pitchFamily="34" charset="-52"/>
                <a:cs typeface="+mn-cs"/>
              </a:defRPr>
            </a:lvl4pPr>
            <a:lvl5pPr marL="3015692" indent="0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Clr>
                <a:srgbClr val="003274"/>
              </a:buClr>
              <a:buFontTx/>
              <a:buNone/>
              <a:defRPr sz="2968" kern="1200">
                <a:solidFill>
                  <a:schemeClr val="tx1">
                    <a:lumMod val="85000"/>
                    <a:lumOff val="15000"/>
                  </a:schemeClr>
                </a:solidFill>
                <a:latin typeface="Rosatom Light" panose="020B0403040504020204" pitchFamily="34" charset="-52"/>
                <a:ea typeface="Rosatom Light" panose="020B0403040504020204" pitchFamily="34" charset="-52"/>
                <a:cs typeface="+mn-cs"/>
              </a:defRPr>
            </a:lvl5pPr>
            <a:lvl6pPr marL="4146575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900498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54421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08344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solidFill>
                  <a:srgbClr val="003274"/>
                </a:solidFill>
                <a:latin typeface="Rosatom" panose="020B0503040504020204" pitchFamily="34" charset="-52"/>
                <a:ea typeface="Rosatom" panose="020B0503040504020204" pitchFamily="34" charset="-52"/>
              </a:rPr>
              <a:t>ПЕРЕЧЕНЬ КЛЮЧЕВЫХ</a:t>
            </a:r>
            <a:br>
              <a:rPr lang="ru-RU" b="1" dirty="0">
                <a:solidFill>
                  <a:srgbClr val="003274"/>
                </a:solidFill>
                <a:latin typeface="Rosatom" panose="020B0503040504020204" pitchFamily="34" charset="-52"/>
                <a:ea typeface="Rosatom" panose="020B0503040504020204" pitchFamily="34" charset="-52"/>
              </a:rPr>
            </a:br>
            <a:r>
              <a:rPr lang="ru-RU" b="1" dirty="0">
                <a:solidFill>
                  <a:srgbClr val="003274"/>
                </a:solidFill>
                <a:latin typeface="Rosatom" panose="020B0503040504020204" pitchFamily="34" charset="-52"/>
                <a:ea typeface="Rosatom" panose="020B0503040504020204" pitchFamily="34" charset="-52"/>
              </a:rPr>
              <a:t>РЕЗУЛЬТАТОВ В 2021 Г.</a:t>
            </a:r>
            <a:endParaRPr lang="ru-RU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Подписан договор и дополнительное соглашение на сборку и продажу линейных ускорителей между АО «НИИТФА», 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АО «</a:t>
            </a:r>
            <a:r>
              <a:rPr lang="ru-RU" dirty="0" err="1">
                <a:solidFill>
                  <a:schemeClr val="tx1"/>
                </a:solidFill>
              </a:rPr>
              <a:t>Русатом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Хэлскеа</a:t>
            </a:r>
            <a:r>
              <a:rPr lang="ru-RU" dirty="0">
                <a:solidFill>
                  <a:schemeClr val="tx1"/>
                </a:solidFill>
              </a:rPr>
              <a:t>» и </a:t>
            </a:r>
            <a:r>
              <a:rPr lang="ru-RU" dirty="0" err="1">
                <a:solidFill>
                  <a:schemeClr val="tx1"/>
                </a:solidFill>
              </a:rPr>
              <a:t>Elekta</a:t>
            </a:r>
            <a:r>
              <a:rPr lang="ru-RU" dirty="0">
                <a:solidFill>
                  <a:schemeClr val="tx1"/>
                </a:solidFill>
              </a:rPr>
              <a:t>, собран первый машинокомплект ЛУ на производственной площадке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Проведены технические испытания комплекса лучевой терапии КЛТ-6 «Оникс» и подана заявка на получение национального РУ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Получено регистрационное удостоверение Минздрава РФ на гамма-терапевтический комплекс нового поколения «</a:t>
            </a:r>
            <a:r>
              <a:rPr lang="ru-RU" dirty="0" err="1">
                <a:solidFill>
                  <a:schemeClr val="tx1"/>
                </a:solidFill>
              </a:rPr>
              <a:t>Брахиум</a:t>
            </a:r>
            <a:r>
              <a:rPr lang="ru-RU" dirty="0">
                <a:solidFill>
                  <a:schemeClr val="tx1"/>
                </a:solidFill>
              </a:rPr>
              <a:t>»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Создан СП с компанией </a:t>
            </a:r>
            <a:r>
              <a:rPr lang="ru-RU" dirty="0" err="1">
                <a:solidFill>
                  <a:schemeClr val="tx1"/>
                </a:solidFill>
              </a:rPr>
              <a:t>Cosylab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по проекту «Создание универсального интегрированного ПО для лучевой терапии»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Подписано производственное соглашение о локализации производства 3-х моделей МРТ </a:t>
            </a:r>
            <a:r>
              <a:rPr lang="en-US" dirty="0">
                <a:solidFill>
                  <a:schemeClr val="tx1"/>
                </a:solidFill>
              </a:rPr>
              <a:t>GE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Healthcare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3FC6FAA-989B-45A2-966D-3E150D1E87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266825" y="3000374"/>
            <a:ext cx="596147" cy="59614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739B40C-E0D8-4364-9A75-53AC08C9D3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052050" y="3000375"/>
            <a:ext cx="596146" cy="596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237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E36376-843A-412D-9BDD-A8FAB0F43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4763" y="737302"/>
            <a:ext cx="17447180" cy="1898757"/>
          </a:xfrm>
        </p:spPr>
        <p:txBody>
          <a:bodyPr>
            <a:normAutofit/>
          </a:bodyPr>
          <a:lstStyle/>
          <a:p>
            <a:r>
              <a:rPr lang="ru-RU" dirty="0"/>
              <a:t>ИМПОРТОЗАМЕЩЕНИЕ:</a:t>
            </a:r>
            <a:br>
              <a:rPr lang="ru-RU" dirty="0"/>
            </a:br>
            <a:r>
              <a:rPr lang="ru-RU" dirty="0"/>
              <a:t>ОБОРУДОВАНИЕ ДЛЯ ДИАГНОСТИКИ И ТЕРАПИИ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8C451B4-384B-48FD-A98D-E89FC2180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F3ABE-131E-4263-8F96-97DEA629E1E1}" type="slidenum">
              <a:rPr lang="ru-RU" smtClean="0"/>
              <a:t>4</a:t>
            </a:fld>
            <a:endParaRPr lang="ru-RU" dirty="0"/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BA582D43-405E-49BD-8933-4C0DA5D33E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0784" y="2759914"/>
            <a:ext cx="18030825" cy="951809"/>
          </a:xfrm>
        </p:spPr>
        <p:txBody>
          <a:bodyPr>
            <a:normAutofit/>
          </a:bodyPr>
          <a:lstStyle/>
          <a:p>
            <a:r>
              <a:rPr lang="ru-RU" b="1" dirty="0">
                <a:latin typeface="Rosatom" panose="020B0503040504020204" pitchFamily="34" charset="-52"/>
                <a:ea typeface="Rosatom" panose="020B0503040504020204" pitchFamily="34" charset="-52"/>
              </a:rPr>
              <a:t>Разработка, производство и локализация  терапевтического и диагностического оборудования,</a:t>
            </a:r>
            <a:br>
              <a:rPr lang="ru-RU" b="1" dirty="0">
                <a:latin typeface="Rosatom" panose="020B0503040504020204" pitchFamily="34" charset="-52"/>
                <a:ea typeface="Rosatom" panose="020B0503040504020204" pitchFamily="34" charset="-52"/>
              </a:rPr>
            </a:br>
            <a:r>
              <a:rPr lang="ru-RU" b="1" dirty="0">
                <a:latin typeface="Rosatom" panose="020B0503040504020204" pitchFamily="34" charset="-52"/>
                <a:ea typeface="Rosatom" panose="020B0503040504020204" pitchFamily="34" charset="-52"/>
              </a:rPr>
              <a:t>циклотронно-терапевтических комплексов, а также расходных материалов </a:t>
            </a:r>
          </a:p>
        </p:txBody>
      </p:sp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id="{BC72E408-5C94-45C7-AEC6-2F1651CA45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1763351"/>
              </p:ext>
            </p:extLst>
          </p:nvPr>
        </p:nvGraphicFramePr>
        <p:xfrm>
          <a:off x="1274763" y="3824995"/>
          <a:ext cx="18006846" cy="67146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42102">
                  <a:extLst>
                    <a:ext uri="{9D8B030D-6E8A-4147-A177-3AD203B41FA5}">
                      <a16:colId xmlns:a16="http://schemas.microsoft.com/office/drawing/2014/main" val="2815203557"/>
                    </a:ext>
                  </a:extLst>
                </a:gridCol>
                <a:gridCol w="12564744">
                  <a:extLst>
                    <a:ext uri="{9D8B030D-6E8A-4147-A177-3AD203B41FA5}">
                      <a16:colId xmlns:a16="http://schemas.microsoft.com/office/drawing/2014/main" val="3747681923"/>
                    </a:ext>
                  </a:extLst>
                </a:gridCol>
              </a:tblGrid>
              <a:tr h="591223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003274"/>
                          </a:solidFill>
                          <a:latin typeface="Rosatom" panose="020B0503040504020204" pitchFamily="34" charset="-52"/>
                          <a:ea typeface="Rosatom" panose="020B0503040504020204" pitchFamily="34" charset="-52"/>
                        </a:rPr>
                        <a:t>НАИМЕНОВАНИЕ</a:t>
                      </a:r>
                      <a:r>
                        <a:rPr lang="ru-RU" sz="1600" baseline="0" dirty="0">
                          <a:solidFill>
                            <a:srgbClr val="003274"/>
                          </a:solidFill>
                          <a:latin typeface="Rosatom" panose="020B0503040504020204" pitchFamily="34" charset="-52"/>
                          <a:ea typeface="Rosatom" panose="020B0503040504020204" pitchFamily="34" charset="-52"/>
                        </a:rPr>
                        <a:t> </a:t>
                      </a:r>
                      <a:endParaRPr lang="ru-RU" sz="1600" dirty="0">
                        <a:solidFill>
                          <a:srgbClr val="003274"/>
                        </a:solidFill>
                        <a:latin typeface="Rosatom" panose="020B0503040504020204" pitchFamily="34" charset="-52"/>
                        <a:ea typeface="Rosatom" panose="020B0503040504020204" pitchFamily="34" charset="-52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rgbClr val="0032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32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9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rgbClr val="003274"/>
                          </a:solidFill>
                          <a:latin typeface="Rosatom" panose="020B0503040504020204" pitchFamily="34" charset="-52"/>
                          <a:ea typeface="Rosatom" panose="020B0503040504020204" pitchFamily="34" charset="-52"/>
                        </a:rPr>
                        <a:t>ОПИСАНИЕ</a:t>
                      </a:r>
                      <a:r>
                        <a:rPr lang="ru-RU" sz="1600" baseline="0" dirty="0">
                          <a:solidFill>
                            <a:srgbClr val="003274"/>
                          </a:solidFill>
                          <a:latin typeface="Rosatom" panose="020B0503040504020204" pitchFamily="34" charset="-52"/>
                          <a:ea typeface="Rosatom" panose="020B0503040504020204" pitchFamily="34" charset="-52"/>
                        </a:rPr>
                        <a:t> </a:t>
                      </a:r>
                      <a:endParaRPr lang="ru-RU" sz="1600" dirty="0">
                        <a:solidFill>
                          <a:srgbClr val="003274"/>
                        </a:solidFill>
                        <a:latin typeface="Rosatom" panose="020B0503040504020204" pitchFamily="34" charset="-52"/>
                        <a:ea typeface="Rosatom" panose="020B0503040504020204" pitchFamily="34" charset="-52"/>
                      </a:endParaRPr>
                    </a:p>
                    <a:p>
                      <a:pPr algn="ctr"/>
                      <a:endParaRPr lang="ru-RU" sz="1600" dirty="0">
                        <a:solidFill>
                          <a:srgbClr val="003274"/>
                        </a:solidFill>
                        <a:latin typeface="Rosatom" panose="020B0503040504020204" pitchFamily="34" charset="-52"/>
                        <a:ea typeface="Rosatom" panose="020B0503040504020204" pitchFamily="34" charset="-52"/>
                      </a:endParaRPr>
                    </a:p>
                  </a:txBody>
                  <a:tcPr>
                    <a:lnL w="28575" cap="flat" cmpd="sng" algn="ctr">
                      <a:solidFill>
                        <a:srgbClr val="0032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32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3289141"/>
                  </a:ext>
                </a:extLst>
              </a:tr>
              <a:tr h="986307">
                <a:tc>
                  <a:txBody>
                    <a:bodyPr/>
                    <a:lstStyle/>
                    <a:p>
                      <a:pPr marL="0" marR="0" indent="0" algn="l" defTabSz="914399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Rosatom Light" panose="020B0403040504020204" pitchFamily="34" charset="-52"/>
                          <a:ea typeface="Rosatom Light" panose="020B0403040504020204" pitchFamily="34" charset="-52"/>
                          <a:sym typeface="Roboto"/>
                        </a:rPr>
                        <a:t>Создание импортозамещающего комплекса лучевой терапии на базе ускорителя электронов </a:t>
                      </a: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Rosatom Light" panose="020B0403040504020204" pitchFamily="34" charset="-52"/>
                          <a:ea typeface="Rosatom Light" panose="020B0403040504020204" pitchFamily="34" charset="-52"/>
                        </a:rPr>
                        <a:t>«Оникс»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Rosatom Light" panose="020B0403040504020204" pitchFamily="34" charset="-52"/>
                        <a:ea typeface="Rosatom Light" panose="020B0403040504020204" pitchFamily="34" charset="-52"/>
                        <a:sym typeface="Roboto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rgbClr val="0032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2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2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399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Rosatom Light" panose="020B0403040504020204" pitchFamily="34" charset="-52"/>
                          <a:ea typeface="Rosatom Light" panose="020B0403040504020204" pitchFamily="34" charset="-52"/>
                        </a:rPr>
                        <a:t>6 МэВ (КЛТ-6) - первый аппарат, разрабатываемый в России,  который будет способен конкурировать с импортными  аналогами высокотехнологического медицинского  оборудования для дистанционной лучевой терапии. Разработка и изготовление комплекса ведется на базе АО «НИИТФА»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32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2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2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3176406"/>
                  </a:ext>
                </a:extLst>
              </a:tr>
              <a:tr h="1868930">
                <a:tc>
                  <a:txBody>
                    <a:bodyPr/>
                    <a:lstStyle/>
                    <a:p>
                      <a:pPr marL="0" marR="0" indent="0" algn="l" defTabSz="914399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Rosatom Light" panose="020B0403040504020204" pitchFamily="34" charset="-52"/>
                          <a:ea typeface="Rosatom Light" panose="020B0403040504020204" pitchFamily="34" charset="-52"/>
                        </a:rPr>
                        <a:t>Разработка нового поколения гамма-терапевтического комплекса  АГАТ-ВТ (</a:t>
                      </a:r>
                      <a:r>
                        <a:rPr lang="ru-RU" sz="2000" b="1" dirty="0" err="1">
                          <a:solidFill>
                            <a:schemeClr val="tx1"/>
                          </a:solidFill>
                          <a:latin typeface="Rosatom Light" panose="020B0403040504020204" pitchFamily="34" charset="-52"/>
                          <a:ea typeface="Rosatom Light" panose="020B0403040504020204" pitchFamily="34" charset="-52"/>
                        </a:rPr>
                        <a:t>Брахиум</a:t>
                      </a: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Rosatom Light" panose="020B0403040504020204" pitchFamily="34" charset="-52"/>
                          <a:ea typeface="Rosatom Light" panose="020B0403040504020204" pitchFamily="34" charset="-52"/>
                        </a:rPr>
                        <a:t>)</a:t>
                      </a: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rgbClr val="0032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2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2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399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Rosatom Light" panose="020B0403040504020204" pitchFamily="34" charset="-52"/>
                          <a:ea typeface="Rosatom Light" panose="020B0403040504020204" pitchFamily="34" charset="-52"/>
                        </a:rPr>
                        <a:t>Это логическое продолжение серии аппаратов для лучевой  терапии, разработанных и производимых АО «НИИТФА». В аппарате  нового поколения учтены современные требования национальных  и зарубежных стандартов, рекомендации международного  медицинского онкологического сообщества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Rosatom Light" panose="020B0403040504020204" pitchFamily="34" charset="-52"/>
                          <a:ea typeface="Rosatom Light" panose="020B0403040504020204" pitchFamily="34" charset="-52"/>
                        </a:rPr>
                        <a:t>,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latin typeface="Rosatom Light" panose="020B0403040504020204" pitchFamily="34" charset="-52"/>
                          <a:ea typeface="Rosatom Light" panose="020B0403040504020204" pitchFamily="34" charset="-52"/>
                        </a:rPr>
                        <a:t> а так же огромный опыт  российских специалистов, полученный за несколько десятилетий  применения методики контактного облучения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32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2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2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2675268"/>
                  </a:ext>
                </a:extLst>
              </a:tr>
              <a:tr h="1347489">
                <a:tc>
                  <a:txBody>
                    <a:bodyPr/>
                    <a:lstStyle/>
                    <a:p>
                      <a:pPr marL="0" marR="0" indent="0" algn="l" defTabSz="914399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Rosatom Light" panose="020B0403040504020204" pitchFamily="34" charset="-52"/>
                          <a:ea typeface="Rosatom Light" panose="020B0403040504020204" pitchFamily="34" charset="-52"/>
                        </a:rPr>
                        <a:t>Создание локализованного производства в РФ линейных  ускорителей в рамках инвестиционного проекта</a:t>
                      </a: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rgbClr val="0032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2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2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399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Rosatom Light" panose="020B0403040504020204" pitchFamily="34" charset="-52"/>
                          <a:ea typeface="Rosatom Light" panose="020B0403040504020204" pitchFamily="34" charset="-52"/>
                        </a:rPr>
                        <a:t>«Локализация производства радиотерапевтического оборудования» осуществляется в партнерстве с компанией </a:t>
                      </a:r>
                      <a:r>
                        <a:rPr lang="en" sz="2000" dirty="0">
                          <a:solidFill>
                            <a:schemeClr val="tx1"/>
                          </a:solidFill>
                          <a:latin typeface="Rosatom Light" panose="020B0403040504020204" pitchFamily="34" charset="-52"/>
                          <a:ea typeface="Rosatom Light" panose="020B0403040504020204" pitchFamily="34" charset="-52"/>
                        </a:rPr>
                        <a:t>Elekta Limited. 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latin typeface="Rosatom Light" panose="020B0403040504020204" pitchFamily="34" charset="-52"/>
                          <a:ea typeface="Rosatom Light" panose="020B0403040504020204" pitchFamily="34" charset="-52"/>
                        </a:rPr>
                        <a:t>Производственной площадкой для реализации проекта является АО «НИИТФА»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32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2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2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0644788"/>
                  </a:ext>
                </a:extLst>
              </a:tr>
              <a:tr h="1219666">
                <a:tc>
                  <a:txBody>
                    <a:bodyPr/>
                    <a:lstStyle/>
                    <a:p>
                      <a:pPr marL="0" marR="0" indent="0" algn="l" defTabSz="914399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Rosatom Light" panose="020B0403040504020204" pitchFamily="34" charset="-52"/>
                          <a:ea typeface="Rosatom Light" panose="020B0403040504020204" pitchFamily="34" charset="-52"/>
                        </a:rPr>
                        <a:t>Создание локализованного производства  радиологического диагностического  оборудования</a:t>
                      </a: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rgbClr val="0032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2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2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399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Rosatom Light" panose="020B0403040504020204" pitchFamily="34" charset="-52"/>
                          <a:ea typeface="Rosatom Light" panose="020B0403040504020204" pitchFamily="34" charset="-52"/>
                        </a:rPr>
                        <a:t>Магнитно-резонансных томографов (МРТ 1,5 Тл) на мощностях АО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Rosatom Light" panose="020B0403040504020204" pitchFamily="34" charset="-52"/>
                          <a:ea typeface="Rosatom Light" panose="020B0403040504020204" pitchFamily="34" charset="-52"/>
                        </a:rPr>
                        <a:t> 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latin typeface="Rosatom Light" panose="020B0403040504020204" pitchFamily="34" charset="-52"/>
                          <a:ea typeface="Rosatom Light" panose="020B0403040504020204" pitchFamily="34" charset="-52"/>
                        </a:rPr>
                        <a:t>«НИИТФА», совместно с технологическим  партнером </a:t>
                      </a:r>
                      <a:r>
                        <a:rPr lang="en" sz="2000" dirty="0">
                          <a:solidFill>
                            <a:schemeClr val="tx1"/>
                          </a:solidFill>
                          <a:latin typeface="Rosatom Light" panose="020B0403040504020204" pitchFamily="34" charset="-52"/>
                          <a:ea typeface="Rosatom Light" panose="020B0403040504020204" pitchFamily="34" charset="-52"/>
                        </a:rPr>
                        <a:t>GE Healthcare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32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2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2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5025730"/>
                  </a:ext>
                </a:extLst>
              </a:tr>
              <a:tr h="643483"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Rosatom Light" panose="020B0403040504020204" pitchFamily="34" charset="-52"/>
                          <a:ea typeface="Rosatom Light" panose="020B0403040504020204" pitchFamily="34" charset="-52"/>
                        </a:rPr>
                        <a:t>Программное обеспечение</a:t>
                      </a: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rgbClr val="0032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2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15078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Rosatom Light" panose="020B0403040504020204" pitchFamily="34" charset="-52"/>
                          <a:ea typeface="Rosatom Light" panose="020B0403040504020204" pitchFamily="34" charset="-52"/>
                        </a:rPr>
                        <a:t>Создано совместное предприятие с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Rosatom Light" panose="020B0403040504020204" pitchFamily="34" charset="-52"/>
                          <a:ea typeface="Rosatom Light" panose="020B0403040504020204" pitchFamily="34" charset="-52"/>
                        </a:rPr>
                        <a:t>CosyLab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Rosatom Light" panose="020B0403040504020204" pitchFamily="34" charset="-52"/>
                          <a:ea typeface="Rosatom Light" panose="020B0403040504020204" pitchFamily="34" charset="-52"/>
                        </a:rPr>
                        <a:t>,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latin typeface="Rosatom Light" panose="020B0403040504020204" pitchFamily="34" charset="-52"/>
                          <a:ea typeface="Rosatom Light" panose="020B0403040504020204" pitchFamily="34" charset="-52"/>
                        </a:rPr>
                        <a:t> </a:t>
                      </a:r>
                      <a:r>
                        <a:rPr lang="ru-RU" sz="2000" baseline="0" dirty="0">
                          <a:solidFill>
                            <a:schemeClr val="tx1"/>
                          </a:solidFill>
                          <a:latin typeface="Rosatom Light" panose="020B0403040504020204" pitchFamily="34" charset="-52"/>
                          <a:ea typeface="Rosatom Light" panose="020B0403040504020204" pitchFamily="34" charset="-52"/>
                        </a:rPr>
                        <a:t>осуществляется разработка ПО для медицинского оборудования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latin typeface="Rosatom Light" panose="020B0403040504020204" pitchFamily="34" charset="-52"/>
                          <a:ea typeface="Rosatom Light" panose="020B0403040504020204" pitchFamily="34" charset="-52"/>
                        </a:rPr>
                        <a:t> </a:t>
                      </a:r>
                      <a:endParaRPr lang="ru-RU" sz="2000" dirty="0">
                        <a:solidFill>
                          <a:schemeClr val="tx1"/>
                        </a:solidFill>
                        <a:latin typeface="Rosatom Light" panose="020B0403040504020204" pitchFamily="34" charset="-52"/>
                        <a:ea typeface="Rosatom Light" panose="020B0403040504020204" pitchFamily="34" charset="-5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32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2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48364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2399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E36376-843A-412D-9BDD-A8FAB0F43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4763" y="737302"/>
            <a:ext cx="17447180" cy="1898757"/>
          </a:xfrm>
        </p:spPr>
        <p:txBody>
          <a:bodyPr>
            <a:normAutofit/>
          </a:bodyPr>
          <a:lstStyle/>
          <a:p>
            <a:r>
              <a:rPr lang="ru-RU" dirty="0"/>
              <a:t>ИМПОРТОЗАМЕЩЕНИЕ:</a:t>
            </a:r>
            <a:br>
              <a:rPr lang="ru-RU" dirty="0"/>
            </a:br>
            <a:r>
              <a:rPr lang="ru-RU" dirty="0"/>
              <a:t>ОБОРУДОВАНИЕ ДЛЯ ДИАГНОСТИКИ И ТЕРАПИИ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8C451B4-384B-48FD-A98D-E89FC2180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DF3ABE-131E-4263-8F96-97DEA629E1E1}" type="slidenum">
              <a:rPr kumimoji="0" lang="ru-RU" sz="1979" b="0" i="0" u="none" strike="noStrike" kern="1200" cap="none" spc="0" normalizeH="0" baseline="0" noProof="0" smtClean="0">
                <a:ln>
                  <a:noFill/>
                </a:ln>
                <a:solidFill>
                  <a:srgbClr val="262626">
                    <a:lumMod val="85000"/>
                    <a:lumOff val="15000"/>
                  </a:srgbClr>
                </a:solidFill>
                <a:effectLst/>
                <a:uLnTx/>
                <a:uFillTx/>
                <a:latin typeface="Rosatom Light" panose="020B0403040504020204" pitchFamily="34" charset="-52"/>
                <a:ea typeface="Rosatom Light" panose="020B0403040504020204" pitchFamily="34" charset="-5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979" b="0" i="0" u="none" strike="noStrike" kern="1200" cap="none" spc="0" normalizeH="0" baseline="0" noProof="0" dirty="0">
              <a:ln>
                <a:noFill/>
              </a:ln>
              <a:solidFill>
                <a:srgbClr val="262626">
                  <a:lumMod val="85000"/>
                  <a:lumOff val="15000"/>
                </a:srgbClr>
              </a:solidFill>
              <a:effectLst/>
              <a:uLnTx/>
              <a:uFillTx/>
              <a:latin typeface="Rosatom Light" panose="020B0403040504020204" pitchFamily="34" charset="-52"/>
              <a:ea typeface="Rosatom Light" panose="020B0403040504020204" pitchFamily="34" charset="-52"/>
              <a:cs typeface="+mn-cs"/>
            </a:endParaRP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BA582D43-405E-49BD-8933-4C0DA5D33E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8721" y="2765913"/>
            <a:ext cx="18030825" cy="951809"/>
          </a:xfrm>
        </p:spPr>
        <p:txBody>
          <a:bodyPr>
            <a:normAutofit/>
          </a:bodyPr>
          <a:lstStyle/>
          <a:p>
            <a:r>
              <a:rPr lang="ru-RU" b="1" dirty="0">
                <a:latin typeface="Rosatom" panose="020B0503040504020204" pitchFamily="34" charset="-52"/>
                <a:ea typeface="Rosatom" panose="020B0503040504020204" pitchFamily="34" charset="-52"/>
              </a:rPr>
              <a:t>Перспективные направления по выпуску медицинского оборудования </a:t>
            </a:r>
          </a:p>
        </p:txBody>
      </p:sp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id="{BC72E408-5C94-45C7-AEC6-2F1651CA45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3160635"/>
              </p:ext>
            </p:extLst>
          </p:nvPr>
        </p:nvGraphicFramePr>
        <p:xfrm>
          <a:off x="1258721" y="3824995"/>
          <a:ext cx="18030825" cy="66570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93379">
                  <a:extLst>
                    <a:ext uri="{9D8B030D-6E8A-4147-A177-3AD203B41FA5}">
                      <a16:colId xmlns:a16="http://schemas.microsoft.com/office/drawing/2014/main" val="2815203557"/>
                    </a:ext>
                  </a:extLst>
                </a:gridCol>
                <a:gridCol w="12937446">
                  <a:extLst>
                    <a:ext uri="{9D8B030D-6E8A-4147-A177-3AD203B41FA5}">
                      <a16:colId xmlns:a16="http://schemas.microsoft.com/office/drawing/2014/main" val="3747681923"/>
                    </a:ext>
                  </a:extLst>
                </a:gridCol>
              </a:tblGrid>
              <a:tr h="65766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003274"/>
                          </a:solidFill>
                          <a:latin typeface="Rosatom" panose="020B0503040504020204" pitchFamily="34" charset="-52"/>
                          <a:ea typeface="Rosatom" panose="020B0503040504020204" pitchFamily="34" charset="-52"/>
                        </a:rPr>
                        <a:t>НАИМЕНОВАНИЕ</a:t>
                      </a:r>
                      <a:r>
                        <a:rPr lang="ru-RU" sz="1600" baseline="0" dirty="0">
                          <a:solidFill>
                            <a:srgbClr val="003274"/>
                          </a:solidFill>
                          <a:latin typeface="Rosatom" panose="020B0503040504020204" pitchFamily="34" charset="-52"/>
                          <a:ea typeface="Rosatom" panose="020B0503040504020204" pitchFamily="34" charset="-52"/>
                        </a:rPr>
                        <a:t> </a:t>
                      </a:r>
                      <a:endParaRPr lang="ru-RU" sz="1600" dirty="0">
                        <a:solidFill>
                          <a:srgbClr val="003274"/>
                        </a:solidFill>
                        <a:latin typeface="Rosatom" panose="020B0503040504020204" pitchFamily="34" charset="-52"/>
                        <a:ea typeface="Rosatom" panose="020B0503040504020204" pitchFamily="34" charset="-52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rgbClr val="0032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32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9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rgbClr val="003274"/>
                          </a:solidFill>
                          <a:latin typeface="Rosatom" panose="020B0503040504020204" pitchFamily="34" charset="-52"/>
                          <a:ea typeface="Rosatom" panose="020B0503040504020204" pitchFamily="34" charset="-52"/>
                        </a:rPr>
                        <a:t>ОПИСАНИЕ</a:t>
                      </a:r>
                      <a:r>
                        <a:rPr lang="ru-RU" sz="1600" baseline="0" dirty="0">
                          <a:solidFill>
                            <a:srgbClr val="003274"/>
                          </a:solidFill>
                          <a:latin typeface="Rosatom" panose="020B0503040504020204" pitchFamily="34" charset="-52"/>
                          <a:ea typeface="Rosatom" panose="020B0503040504020204" pitchFamily="34" charset="-52"/>
                        </a:rPr>
                        <a:t> </a:t>
                      </a:r>
                      <a:endParaRPr lang="ru-RU" sz="1600" dirty="0">
                        <a:solidFill>
                          <a:srgbClr val="003274"/>
                        </a:solidFill>
                        <a:latin typeface="Rosatom" panose="020B0503040504020204" pitchFamily="34" charset="-52"/>
                        <a:ea typeface="Rosatom" panose="020B0503040504020204" pitchFamily="34" charset="-52"/>
                      </a:endParaRPr>
                    </a:p>
                    <a:p>
                      <a:pPr algn="ctr"/>
                      <a:endParaRPr lang="ru-RU" sz="1600" dirty="0">
                        <a:solidFill>
                          <a:srgbClr val="003274"/>
                        </a:solidFill>
                        <a:latin typeface="Rosatom" panose="020B0503040504020204" pitchFamily="34" charset="-52"/>
                        <a:ea typeface="Rosatom" panose="020B0503040504020204" pitchFamily="34" charset="-52"/>
                      </a:endParaRPr>
                    </a:p>
                  </a:txBody>
                  <a:tcPr>
                    <a:lnL w="28575" cap="flat" cmpd="sng" algn="ctr">
                      <a:solidFill>
                        <a:srgbClr val="0032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32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3289141"/>
                  </a:ext>
                </a:extLst>
              </a:tr>
              <a:tr h="1557619">
                <a:tc>
                  <a:txBody>
                    <a:bodyPr/>
                    <a:lstStyle/>
                    <a:p>
                      <a:pPr marL="0" marR="0" indent="0" algn="l" defTabSz="914399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Rosatom Light" panose="020B0403040504020204" pitchFamily="34" charset="-52"/>
                          <a:ea typeface="Rosatom Light" panose="020B0403040504020204" pitchFamily="34" charset="-52"/>
                          <a:sym typeface="Roboto"/>
                        </a:rPr>
                        <a:t>Циклотронно-радиохимические комплексы производства (ЦРХК) АО «НИИЭФА»</a:t>
                      </a: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rgbClr val="0032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2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2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399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Rosatom Light" panose="020B0403040504020204" pitchFamily="34" charset="-52"/>
                          <a:ea typeface="Rosatom Light" panose="020B0403040504020204" pitchFamily="34" charset="-52"/>
                        </a:rPr>
                        <a:t>Модельный ряд ЦРХК и дополнительного</a:t>
                      </a:r>
                      <a:r>
                        <a:rPr lang="ru-RU" sz="2000" baseline="0" dirty="0">
                          <a:solidFill>
                            <a:schemeClr val="tx1"/>
                          </a:solidFill>
                          <a:latin typeface="Rosatom Light" panose="020B0403040504020204" pitchFamily="34" charset="-52"/>
                          <a:ea typeface="Rosatom Light" panose="020B0403040504020204" pitchFamily="34" charset="-52"/>
                        </a:rPr>
                        <a:t> оборудования </a:t>
                      </a:r>
                      <a:endParaRPr lang="ru-RU" sz="2000" dirty="0">
                        <a:solidFill>
                          <a:schemeClr val="tx1"/>
                        </a:solidFill>
                        <a:latin typeface="Rosatom Light" panose="020B0403040504020204" pitchFamily="34" charset="-52"/>
                        <a:ea typeface="Rosatom Light" panose="020B0403040504020204" pitchFamily="34" charset="-5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32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2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2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3176406"/>
                  </a:ext>
                </a:extLst>
              </a:tr>
              <a:tr h="2919671">
                <a:tc>
                  <a:txBody>
                    <a:bodyPr/>
                    <a:lstStyle/>
                    <a:p>
                      <a:pPr marL="0" marR="0" indent="0" algn="l" defTabSz="914399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Rosatom Light" panose="020B0403040504020204" pitchFamily="34" charset="-52"/>
                          <a:ea typeface="Rosatom Light" panose="020B0403040504020204" pitchFamily="34" charset="-52"/>
                        </a:rPr>
                        <a:t>Совместное производство диагностического рентгеновского оборудования совместно с </a:t>
                      </a:r>
                      <a:br>
                        <a:rPr lang="ru-RU" sz="2000" b="1" dirty="0">
                          <a:solidFill>
                            <a:schemeClr val="tx1"/>
                          </a:solidFill>
                          <a:latin typeface="Rosatom Light" panose="020B0403040504020204" pitchFamily="34" charset="-52"/>
                          <a:ea typeface="Rosatom Light" panose="020B0403040504020204" pitchFamily="34" charset="-52"/>
                        </a:rPr>
                      </a:b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Rosatom Light" panose="020B0403040504020204" pitchFamily="34" charset="-52"/>
                          <a:ea typeface="Rosatom Light" panose="020B0403040504020204" pitchFamily="34" charset="-52"/>
                        </a:rPr>
                        <a:t>АО «НИИЭМ»</a:t>
                      </a: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rgbClr val="0032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2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2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  <a:latin typeface="Rosatom Light" panose="020B0403040504020204" pitchFamily="34" charset="-52"/>
                          <a:ea typeface="Rosatom Light" panose="020B0403040504020204" pitchFamily="34" charset="-52"/>
                        </a:rPr>
                        <a:t>Реализации Проекта для выпуска широкой линейки рентгеновского оборудования под брендом РОСАТОМ на производственной площадки на АО «НИИТФА»;</a:t>
                      </a:r>
                    </a:p>
                    <a:p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Rosatom Light" panose="020B0403040504020204" pitchFamily="34" charset="-52"/>
                          <a:ea typeface="Rosatom Light" panose="020B0403040504020204" pitchFamily="34" charset="-52"/>
                          <a:cs typeface="+mn-cs"/>
                        </a:rPr>
                        <a:t>Аппарат рентгеновский диагностический цифровой телеуправляемый;</a:t>
                      </a:r>
                      <a:endParaRPr lang="en-US" sz="2000" kern="1200" dirty="0">
                        <a:solidFill>
                          <a:schemeClr val="tx1"/>
                        </a:solidFill>
                        <a:latin typeface="Rosatom Light" panose="020B0403040504020204" pitchFamily="34" charset="-52"/>
                        <a:ea typeface="Rosatom Light" panose="020B0403040504020204" pitchFamily="34" charset="-52"/>
                        <a:cs typeface="+mn-cs"/>
                      </a:endParaRPr>
                    </a:p>
                    <a:p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Rosatom Light" panose="020B0403040504020204" pitchFamily="34" charset="-52"/>
                          <a:ea typeface="Rosatom Light" panose="020B0403040504020204" pitchFamily="34" charset="-52"/>
                          <a:cs typeface="+mn-cs"/>
                        </a:rPr>
                        <a:t>Аппарат рентгенографический цифровой на 2 раб. места; </a:t>
                      </a:r>
                    </a:p>
                    <a:p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Rosatom Light" panose="020B0403040504020204" pitchFamily="34" charset="-52"/>
                          <a:ea typeface="Rosatom Light" panose="020B0403040504020204" pitchFamily="34" charset="-52"/>
                          <a:cs typeface="+mn-cs"/>
                        </a:rPr>
                        <a:t>Аппарат рентгенографический цифровой с полноформатным </a:t>
                      </a:r>
                      <a:r>
                        <a:rPr lang="ru-RU" sz="2000" kern="1200" dirty="0" err="1">
                          <a:solidFill>
                            <a:schemeClr val="tx1"/>
                          </a:solidFill>
                          <a:latin typeface="Rosatom Light" panose="020B0403040504020204" pitchFamily="34" charset="-52"/>
                          <a:ea typeface="Rosatom Light" panose="020B0403040504020204" pitchFamily="34" charset="-52"/>
                          <a:cs typeface="+mn-cs"/>
                        </a:rPr>
                        <a:t>плоскопанельным</a:t>
                      </a:r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Rosatom Light" panose="020B0403040504020204" pitchFamily="34" charset="-52"/>
                          <a:ea typeface="Rosatom Light" panose="020B0403040504020204" pitchFamily="34" charset="-52"/>
                          <a:cs typeface="+mn-cs"/>
                        </a:rPr>
                        <a:t> детектором (U-дуга);</a:t>
                      </a:r>
                    </a:p>
                    <a:p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Rosatom Light" panose="020B0403040504020204" pitchFamily="34" charset="-52"/>
                          <a:ea typeface="Rosatom Light" panose="020B0403040504020204" pitchFamily="34" charset="-52"/>
                          <a:cs typeface="+mn-cs"/>
                        </a:rPr>
                        <a:t>Аппарат рентгенографический передвижной цифровой на 4 кВт;</a:t>
                      </a:r>
                      <a:endParaRPr lang="en-US" sz="2000" kern="1200" dirty="0">
                        <a:solidFill>
                          <a:schemeClr val="tx1"/>
                        </a:solidFill>
                        <a:latin typeface="Rosatom Light" panose="020B0403040504020204" pitchFamily="34" charset="-52"/>
                        <a:ea typeface="Rosatom Light" panose="020B0403040504020204" pitchFamily="34" charset="-52"/>
                        <a:cs typeface="+mn-cs"/>
                      </a:endParaRPr>
                    </a:p>
                    <a:p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Rosatom Light" panose="020B0403040504020204" pitchFamily="34" charset="-52"/>
                          <a:ea typeface="Rosatom Light" panose="020B0403040504020204" pitchFamily="34" charset="-52"/>
                          <a:cs typeface="+mn-cs"/>
                        </a:rPr>
                        <a:t>Аппарат рентгенографический передвижной цифровой на 32 кВт;</a:t>
                      </a:r>
                      <a:endParaRPr lang="en-US" sz="2000" kern="1200" dirty="0">
                        <a:solidFill>
                          <a:schemeClr val="tx1"/>
                        </a:solidFill>
                        <a:latin typeface="Rosatom Light" panose="020B0403040504020204" pitchFamily="34" charset="-52"/>
                        <a:ea typeface="Rosatom Light" panose="020B0403040504020204" pitchFamily="34" charset="-52"/>
                        <a:cs typeface="+mn-cs"/>
                      </a:endParaRPr>
                    </a:p>
                    <a:p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Rosatom Light" panose="020B0403040504020204" pitchFamily="34" charset="-52"/>
                          <a:ea typeface="Rosatom Light" panose="020B0403040504020204" pitchFamily="34" charset="-52"/>
                          <a:cs typeface="+mn-cs"/>
                        </a:rPr>
                        <a:t>Аппарат рентгенографический для исследования молочной железы (Маммограф)</a:t>
                      </a:r>
                    </a:p>
                    <a:p>
                      <a:pPr marL="0" marR="0" indent="0" algn="l" defTabSz="914399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dirty="0">
                        <a:solidFill>
                          <a:schemeClr val="tx1"/>
                        </a:solidFill>
                        <a:latin typeface="Rosatom Light" panose="020B0403040504020204" pitchFamily="34" charset="-52"/>
                        <a:ea typeface="Rosatom Light" panose="020B0403040504020204" pitchFamily="34" charset="-5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32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2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2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2675268"/>
                  </a:ext>
                </a:extLst>
              </a:tr>
              <a:tr h="1522146">
                <a:tc>
                  <a:txBody>
                    <a:bodyPr/>
                    <a:lstStyle/>
                    <a:p>
                      <a:pPr marL="0" marR="0" indent="0" algn="l" defTabSz="914399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latin typeface="Rosatom Light" panose="020B0403040504020204" pitchFamily="34" charset="-52"/>
                          <a:ea typeface="Rosatom Light" panose="020B0403040504020204" pitchFamily="34" charset="-52"/>
                          <a:cs typeface="+mn-cs"/>
                        </a:rPr>
                        <a:t>Изготовление ОФЭКТ на международной площадке</a:t>
                      </a: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rgbClr val="0032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2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99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Rosatom Light" panose="020B0403040504020204" pitchFamily="34" charset="-52"/>
                          <a:ea typeface="Rosatom Light" panose="020B0403040504020204" pitchFamily="34" charset="-52"/>
                        </a:rPr>
                        <a:t>Изготовление ОФЭКТ на производственном участке партнёра и реализацию оборудования силами Госкорпорации «Росатом» («Русатом Международная Сеть») под собственным брендом на мировых рынках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32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2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06447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7233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F38C334-0894-43BD-A92F-6ACFA678D38D}"/>
              </a:ext>
            </a:extLst>
          </p:cNvPr>
          <p:cNvSpPr/>
          <p:nvPr/>
        </p:nvSpPr>
        <p:spPr>
          <a:xfrm>
            <a:off x="1274763" y="2117558"/>
            <a:ext cx="18032853" cy="8364535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E36376-843A-412D-9BDD-A8FAB0F43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8852" y="2956511"/>
            <a:ext cx="17447180" cy="1296639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003274"/>
                </a:solidFill>
              </a:rPr>
              <a:t>Установлены квоты для закупок</a:t>
            </a:r>
            <a:r>
              <a:rPr lang="en-US" sz="3200" dirty="0">
                <a:solidFill>
                  <a:srgbClr val="003274"/>
                </a:solidFill>
              </a:rPr>
              <a:t/>
            </a:r>
            <a:br>
              <a:rPr lang="en-US" sz="3200" dirty="0">
                <a:solidFill>
                  <a:srgbClr val="003274"/>
                </a:solidFill>
              </a:rPr>
            </a:br>
            <a:r>
              <a:rPr lang="ru-RU" sz="3200" dirty="0">
                <a:solidFill>
                  <a:srgbClr val="003274"/>
                </a:solidFill>
              </a:rPr>
              <a:t>(постановление Правительства РФ</a:t>
            </a:r>
            <a:r>
              <a:rPr lang="en-US" sz="3200" dirty="0">
                <a:solidFill>
                  <a:srgbClr val="003274"/>
                </a:solidFill>
              </a:rPr>
              <a:t> </a:t>
            </a:r>
            <a:r>
              <a:rPr lang="ru-RU" sz="3200" dirty="0">
                <a:solidFill>
                  <a:srgbClr val="003274"/>
                </a:solidFill>
              </a:rPr>
              <a:t>от 03.12.2020 № 2013)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8C451B4-384B-48FD-A98D-E89FC2180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F3ABE-131E-4263-8F96-97DEA629E1E1}" type="slidenum">
              <a:rPr lang="ru-RU" smtClean="0"/>
              <a:t>6</a:t>
            </a:fld>
            <a:endParaRPr lang="ru-RU" dirty="0"/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963CF611-37EB-4FF2-AA30-23D180009C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4355599"/>
              </p:ext>
            </p:extLst>
          </p:nvPr>
        </p:nvGraphicFramePr>
        <p:xfrm>
          <a:off x="1268852" y="4312653"/>
          <a:ext cx="18038764" cy="40132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46650">
                  <a:extLst>
                    <a:ext uri="{9D8B030D-6E8A-4147-A177-3AD203B41FA5}">
                      <a16:colId xmlns:a16="http://schemas.microsoft.com/office/drawing/2014/main" val="4282956142"/>
                    </a:ext>
                  </a:extLst>
                </a:gridCol>
                <a:gridCol w="3582860">
                  <a:extLst>
                    <a:ext uri="{9D8B030D-6E8A-4147-A177-3AD203B41FA5}">
                      <a16:colId xmlns:a16="http://schemas.microsoft.com/office/drawing/2014/main" val="9399415"/>
                    </a:ext>
                  </a:extLst>
                </a:gridCol>
                <a:gridCol w="6405488">
                  <a:extLst>
                    <a:ext uri="{9D8B030D-6E8A-4147-A177-3AD203B41FA5}">
                      <a16:colId xmlns:a16="http://schemas.microsoft.com/office/drawing/2014/main" val="3986137829"/>
                    </a:ext>
                  </a:extLst>
                </a:gridCol>
                <a:gridCol w="2146650">
                  <a:extLst>
                    <a:ext uri="{9D8B030D-6E8A-4147-A177-3AD203B41FA5}">
                      <a16:colId xmlns:a16="http://schemas.microsoft.com/office/drawing/2014/main" val="964870630"/>
                    </a:ext>
                  </a:extLst>
                </a:gridCol>
                <a:gridCol w="1878558">
                  <a:extLst>
                    <a:ext uri="{9D8B030D-6E8A-4147-A177-3AD203B41FA5}">
                      <a16:colId xmlns:a16="http://schemas.microsoft.com/office/drawing/2014/main" val="4277162632"/>
                    </a:ext>
                  </a:extLst>
                </a:gridCol>
                <a:gridCol w="1878558">
                  <a:extLst>
                    <a:ext uri="{9D8B030D-6E8A-4147-A177-3AD203B41FA5}">
                      <a16:colId xmlns:a16="http://schemas.microsoft.com/office/drawing/2014/main" val="2923227503"/>
                    </a:ext>
                  </a:extLst>
                </a:gridCol>
              </a:tblGrid>
              <a:tr h="1133789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3274"/>
                          </a:solidFill>
                          <a:effectLst/>
                          <a:latin typeface="Rosatom" panose="020B0503040504020204" pitchFamily="34" charset="-52"/>
                          <a:ea typeface="Rosatom" panose="020B0503040504020204" pitchFamily="34" charset="-52"/>
                        </a:rPr>
                        <a:t>N п/п</a:t>
                      </a:r>
                      <a:endParaRPr lang="ru-RU" sz="2000" b="1" dirty="0">
                        <a:solidFill>
                          <a:srgbClr val="003274"/>
                        </a:solidFill>
                        <a:effectLst/>
                        <a:latin typeface="Rosatom" panose="020B0503040504020204" pitchFamily="34" charset="-52"/>
                        <a:ea typeface="Rosatom" panose="020B0503040504020204" pitchFamily="34" charset="-52"/>
                        <a:cs typeface="Times New Roman" panose="02020603050405020304" pitchFamily="18" charset="0"/>
                      </a:endParaRPr>
                    </a:p>
                  </a:txBody>
                  <a:tcPr marL="86559" marR="86559" marT="142404" marB="142404" anchor="ctr">
                    <a:lnR w="28575" cap="flat" cmpd="sng" algn="ctr">
                      <a:solidFill>
                        <a:srgbClr val="0032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rgbClr val="0032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3274"/>
                          </a:solidFill>
                          <a:effectLst/>
                          <a:latin typeface="Rosatom" panose="020B0503040504020204" pitchFamily="34" charset="-52"/>
                          <a:ea typeface="Rosatom" panose="020B0503040504020204" pitchFamily="34" charset="-52"/>
                        </a:rPr>
                        <a:t>ОКПД2</a:t>
                      </a:r>
                      <a:endParaRPr lang="ru-RU" sz="2000" b="1" dirty="0">
                        <a:solidFill>
                          <a:srgbClr val="003274"/>
                        </a:solidFill>
                        <a:effectLst/>
                        <a:latin typeface="Rosatom" panose="020B0503040504020204" pitchFamily="34" charset="-52"/>
                        <a:ea typeface="Rosatom" panose="020B0503040504020204" pitchFamily="34" charset="-52"/>
                        <a:cs typeface="Times New Roman" panose="02020603050405020304" pitchFamily="18" charset="0"/>
                      </a:endParaRPr>
                    </a:p>
                  </a:txBody>
                  <a:tcPr marL="86559" marR="86559" marT="142404" marB="142404" anchor="ctr">
                    <a:lnL w="28575" cap="flat" cmpd="sng" algn="ctr">
                      <a:solidFill>
                        <a:srgbClr val="0032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2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rgbClr val="0032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3274"/>
                          </a:solidFill>
                          <a:effectLst/>
                          <a:latin typeface="Rosatom" panose="020B0503040504020204" pitchFamily="34" charset="-52"/>
                          <a:ea typeface="Rosatom" panose="020B0503040504020204" pitchFamily="34" charset="-52"/>
                        </a:rPr>
                        <a:t>НАИМЕНОВАНИЕ ТОВАРА</a:t>
                      </a:r>
                      <a:endParaRPr lang="ru-RU" sz="2000" b="1" dirty="0">
                        <a:solidFill>
                          <a:srgbClr val="003274"/>
                        </a:solidFill>
                        <a:effectLst/>
                        <a:latin typeface="Rosatom" panose="020B0503040504020204" pitchFamily="34" charset="-52"/>
                        <a:ea typeface="Rosatom" panose="020B0503040504020204" pitchFamily="34" charset="-52"/>
                        <a:cs typeface="Times New Roman" panose="02020603050405020304" pitchFamily="18" charset="0"/>
                      </a:endParaRPr>
                    </a:p>
                  </a:txBody>
                  <a:tcPr marL="86559" marR="86559" marT="142404" marB="142404" anchor="ctr">
                    <a:lnL w="28575" cap="flat" cmpd="sng" algn="ctr">
                      <a:solidFill>
                        <a:srgbClr val="0032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2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rgbClr val="0032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3274"/>
                          </a:solidFill>
                          <a:effectLst/>
                          <a:latin typeface="Rosatom" panose="020B0503040504020204" pitchFamily="34" charset="-52"/>
                          <a:ea typeface="Rosatom" panose="020B0503040504020204" pitchFamily="34" charset="-52"/>
                        </a:rPr>
                        <a:t>Размер минимальной доли закупок товаров российского происхождения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3274"/>
                          </a:solidFill>
                          <a:effectLst/>
                          <a:latin typeface="Rosatom" panose="020B0503040504020204" pitchFamily="34" charset="-52"/>
                          <a:ea typeface="Rosatom" panose="020B0503040504020204" pitchFamily="34" charset="-52"/>
                        </a:rPr>
                        <a:t>(%)</a:t>
                      </a:r>
                      <a:endParaRPr lang="ru-RU" sz="2000" b="1" dirty="0">
                        <a:solidFill>
                          <a:srgbClr val="003274"/>
                        </a:solidFill>
                        <a:effectLst/>
                        <a:latin typeface="Rosatom" panose="020B0503040504020204" pitchFamily="34" charset="-52"/>
                        <a:ea typeface="Rosatom" panose="020B0503040504020204" pitchFamily="34" charset="-52"/>
                        <a:cs typeface="Times New Roman" panose="02020603050405020304" pitchFamily="18" charset="0"/>
                      </a:endParaRPr>
                    </a:p>
                  </a:txBody>
                  <a:tcPr marL="86559" marR="86559" marT="142404" marB="142404">
                    <a:lnL w="28575" cap="flat" cmpd="sng" algn="ctr">
                      <a:solidFill>
                        <a:srgbClr val="0032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rgbClr val="0032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752624"/>
                  </a:ext>
                </a:extLst>
              </a:tr>
              <a:tr h="5602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3274"/>
                          </a:solidFill>
                          <a:effectLst/>
                          <a:latin typeface="Rosatom" panose="020B0503040504020204" pitchFamily="34" charset="-52"/>
                          <a:ea typeface="Rosatom" panose="020B0503040504020204" pitchFamily="34" charset="-52"/>
                        </a:rPr>
                        <a:t>2021 </a:t>
                      </a:r>
                      <a:endParaRPr lang="ru-RU" sz="2000" b="1" dirty="0">
                        <a:solidFill>
                          <a:srgbClr val="003274"/>
                        </a:solidFill>
                        <a:effectLst/>
                        <a:latin typeface="Rosatom" panose="020B0503040504020204" pitchFamily="34" charset="-52"/>
                        <a:ea typeface="Rosatom" panose="020B0503040504020204" pitchFamily="34" charset="-52"/>
                        <a:cs typeface="Times New Roman" panose="02020603050405020304" pitchFamily="18" charset="0"/>
                      </a:endParaRPr>
                    </a:p>
                  </a:txBody>
                  <a:tcPr marL="86559" marR="86559" marT="142404" marB="142404">
                    <a:lnL w="28575" cap="flat" cmpd="sng" algn="ctr">
                      <a:solidFill>
                        <a:srgbClr val="0032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2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2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2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3274"/>
                          </a:solidFill>
                          <a:effectLst/>
                          <a:latin typeface="Rosatom" panose="020B0503040504020204" pitchFamily="34" charset="-52"/>
                          <a:ea typeface="Rosatom" panose="020B0503040504020204" pitchFamily="34" charset="-52"/>
                        </a:rPr>
                        <a:t>2022 </a:t>
                      </a:r>
                      <a:endParaRPr lang="ru-RU" sz="2000" b="1" dirty="0">
                        <a:solidFill>
                          <a:srgbClr val="003274"/>
                        </a:solidFill>
                        <a:effectLst/>
                        <a:latin typeface="Rosatom" panose="020B0503040504020204" pitchFamily="34" charset="-52"/>
                        <a:ea typeface="Rosatom" panose="020B0503040504020204" pitchFamily="34" charset="-52"/>
                        <a:cs typeface="Times New Roman" panose="02020603050405020304" pitchFamily="18" charset="0"/>
                      </a:endParaRPr>
                    </a:p>
                  </a:txBody>
                  <a:tcPr marL="86559" marR="86559" marT="142404" marB="142404">
                    <a:lnL w="28575" cap="flat" cmpd="sng" algn="ctr">
                      <a:solidFill>
                        <a:srgbClr val="0032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2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2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2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3274"/>
                          </a:solidFill>
                          <a:effectLst/>
                          <a:latin typeface="Rosatom" panose="020B0503040504020204" pitchFamily="34" charset="-52"/>
                          <a:ea typeface="Rosatom" panose="020B0503040504020204" pitchFamily="34" charset="-52"/>
                        </a:rPr>
                        <a:t>с 2023 </a:t>
                      </a:r>
                      <a:endParaRPr lang="ru-RU" sz="2000" b="1" dirty="0">
                        <a:solidFill>
                          <a:srgbClr val="003274"/>
                        </a:solidFill>
                        <a:effectLst/>
                        <a:latin typeface="Rosatom" panose="020B0503040504020204" pitchFamily="34" charset="-52"/>
                        <a:ea typeface="Rosatom" panose="020B0503040504020204" pitchFamily="34" charset="-52"/>
                        <a:cs typeface="Times New Roman" panose="02020603050405020304" pitchFamily="18" charset="0"/>
                      </a:endParaRPr>
                    </a:p>
                  </a:txBody>
                  <a:tcPr marL="86559" marR="86559" marT="142404" marB="142404">
                    <a:lnL w="28575" cap="flat" cmpd="sng" algn="ctr">
                      <a:solidFill>
                        <a:srgbClr val="0032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0032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2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6235640"/>
                  </a:ext>
                </a:extLst>
              </a:tr>
              <a:tr h="8758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Rosatom Light"/>
                        </a:rPr>
                        <a:t>76.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Rosatom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559" marR="86559" marT="142404" marB="142404" anchor="ctr">
                    <a:lnR w="12700" cap="flat" cmpd="sng" algn="ctr">
                      <a:solidFill>
                        <a:srgbClr val="0032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2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2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u="none" strike="noStrike" dirty="0">
                          <a:solidFill>
                            <a:schemeClr val="tx1"/>
                          </a:solidFill>
                          <a:effectLst/>
                          <a:latin typeface="Rosatom Light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26.60.12.131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Rosatom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559" marR="86559" marT="142404" marB="142404" anchor="ctr">
                    <a:lnL w="12700" cap="flat" cmpd="sng" algn="ctr">
                      <a:solidFill>
                        <a:srgbClr val="0032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2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2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2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Rosatom Light"/>
                        </a:rPr>
                        <a:t>Томографы магнитно-резонансные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Rosatom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559" marR="86559" marT="142404" marB="142404">
                    <a:lnL w="12700" cap="flat" cmpd="sng" algn="ctr">
                      <a:solidFill>
                        <a:srgbClr val="0032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2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2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2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Rosatom Light"/>
                        </a:rPr>
                        <a:t>30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Rosatom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559" marR="86559" marT="142404" marB="142404" anchor="ctr">
                    <a:lnL w="12700" cap="flat" cmpd="sng" algn="ctr">
                      <a:solidFill>
                        <a:srgbClr val="0032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2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2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2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Rosatom Ligh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86559" marR="86559" marT="142404" marB="142404" anchor="ctr">
                    <a:lnL w="12700" cap="flat" cmpd="sng" algn="ctr">
                      <a:solidFill>
                        <a:srgbClr val="0032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2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2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2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Rosatom Light"/>
                        </a:rPr>
                        <a:t>50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Rosatom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559" marR="86559" marT="142404" marB="142404" anchor="ctr">
                    <a:lnL w="12700" cap="flat" cmpd="sng" algn="ctr">
                      <a:solidFill>
                        <a:srgbClr val="0032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0032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2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7959355"/>
                  </a:ext>
                </a:extLst>
              </a:tr>
              <a:tr h="11975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Rosatom Light"/>
                        </a:rPr>
                        <a:t>73.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Rosatom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559" marR="86559" marT="142404" marB="142404" anchor="ctr">
                    <a:lnR w="12700" cap="flat" cmpd="sng" algn="ctr">
                      <a:solidFill>
                        <a:srgbClr val="0032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2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Rosatom Light"/>
                        </a:rPr>
                        <a:t>26.60.11.120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u="none" strike="noStrike" dirty="0">
                          <a:solidFill>
                            <a:schemeClr val="tx1"/>
                          </a:solidFill>
                          <a:effectLst/>
                          <a:latin typeface="Rosatom Light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26.60.11.129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Rosatom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559" marR="86559" marT="142404" marB="142404" anchor="ctr">
                    <a:lnL w="12700" cap="flat" cmpd="sng" algn="ctr">
                      <a:solidFill>
                        <a:srgbClr val="0032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2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2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Rosatom Light"/>
                        </a:rPr>
                        <a:t>Приборы, аппараты и комплексы гамма-терапевтические контактной лучевой терапии средней и высокой мощности дозы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Rosatom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559" marR="86559" marT="142404" marB="142404">
                    <a:lnL w="12700" cap="flat" cmpd="sng" algn="ctr">
                      <a:solidFill>
                        <a:srgbClr val="0032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2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2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  <a:latin typeface="Rosatom Light"/>
                        </a:rPr>
                        <a:t>40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Rosatom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559" marR="86559" marT="142404" marB="142404" anchor="ctr">
                    <a:lnL w="12700" cap="flat" cmpd="sng" algn="ctr">
                      <a:solidFill>
                        <a:srgbClr val="0032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2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2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Rosatom Light"/>
                        </a:rPr>
                        <a:t>50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Rosatom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559" marR="86559" marT="142404" marB="142404" anchor="ctr">
                    <a:lnL w="12700" cap="flat" cmpd="sng" algn="ctr">
                      <a:solidFill>
                        <a:srgbClr val="0032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2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2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Rosatom Light"/>
                        </a:rPr>
                        <a:t>60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Rosatom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559" marR="86559" marT="142404" marB="142404" anchor="ctr">
                    <a:lnL w="12700" cap="flat" cmpd="sng" algn="ctr">
                      <a:solidFill>
                        <a:srgbClr val="0032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32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9495104"/>
                  </a:ext>
                </a:extLst>
              </a:tr>
            </a:tbl>
          </a:graphicData>
        </a:graphic>
      </p:graphicFrame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02E36376-843A-412D-9BDD-A8FAB0F43D79}"/>
              </a:ext>
            </a:extLst>
          </p:cNvPr>
          <p:cNvSpPr txBox="1">
            <a:spLocks/>
          </p:cNvSpPr>
          <p:nvPr/>
        </p:nvSpPr>
        <p:spPr>
          <a:xfrm>
            <a:off x="1274763" y="737302"/>
            <a:ext cx="17447180" cy="1898757"/>
          </a:xfrm>
          <a:prstGeom prst="rect">
            <a:avLst/>
          </a:prstGeom>
        </p:spPr>
        <p:txBody>
          <a:bodyPr vert="horz" lIns="0" tIns="0" rIns="91440" bIns="45720" rtlCol="0" anchor="t" anchorCtr="0">
            <a:normAutofit/>
          </a:bodyPr>
          <a:lstStyle>
            <a:lvl1pPr marL="0" algn="l" defTabSz="150784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spc="-5" dirty="0">
                <a:solidFill>
                  <a:schemeClr val="tx1">
                    <a:lumMod val="85000"/>
                    <a:lumOff val="15000"/>
                  </a:schemeClr>
                </a:solidFill>
                <a:latin typeface="Rosatom Light" panose="020B0403040504020204" pitchFamily="34" charset="-52"/>
                <a:ea typeface="Rosatom Light" panose="020B0403040504020204" pitchFamily="34" charset="-52"/>
                <a:cs typeface="+mj-cs"/>
              </a:defRPr>
            </a:lvl1pPr>
          </a:lstStyle>
          <a:p>
            <a:r>
              <a:rPr lang="ru-RU" dirty="0"/>
              <a:t>МЕРЫ ГОСУДАРСТВЕННОЙ</a:t>
            </a:r>
            <a:br>
              <a:rPr lang="ru-RU" dirty="0"/>
            </a:br>
            <a:r>
              <a:rPr lang="ru-RU" dirty="0"/>
              <a:t>ПОДДЕРЖКИ (реализованные) 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02E36376-843A-412D-9BDD-A8FAB0F43D79}"/>
              </a:ext>
            </a:extLst>
          </p:cNvPr>
          <p:cNvSpPr txBox="1">
            <a:spLocks/>
          </p:cNvSpPr>
          <p:nvPr/>
        </p:nvSpPr>
        <p:spPr>
          <a:xfrm>
            <a:off x="1268852" y="9505167"/>
            <a:ext cx="17637756" cy="1296639"/>
          </a:xfrm>
          <a:prstGeom prst="rect">
            <a:avLst/>
          </a:prstGeom>
        </p:spPr>
        <p:txBody>
          <a:bodyPr vert="horz" lIns="0" tIns="0" rIns="91440" bIns="45720" rtlCol="0" anchor="t" anchorCtr="0">
            <a:normAutofit/>
          </a:bodyPr>
          <a:lstStyle>
            <a:lvl1pPr marL="0" algn="l" defTabSz="150784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spc="-5" dirty="0">
                <a:solidFill>
                  <a:schemeClr val="tx1">
                    <a:lumMod val="85000"/>
                    <a:lumOff val="15000"/>
                  </a:schemeClr>
                </a:solidFill>
                <a:latin typeface="Rosatom Light" panose="020B0403040504020204" pitchFamily="34" charset="-52"/>
                <a:ea typeface="Rosatom Light" panose="020B0403040504020204" pitchFamily="34" charset="-52"/>
                <a:cs typeface="+mj-cs"/>
              </a:defRPr>
            </a:lvl1pPr>
          </a:lstStyle>
          <a:p>
            <a:r>
              <a:rPr lang="ru-RU" sz="3200" dirty="0">
                <a:solidFill>
                  <a:srgbClr val="003274"/>
                </a:solidFill>
              </a:rPr>
              <a:t>Установлены преференции для российских производителей</a:t>
            </a:r>
            <a:r>
              <a:rPr lang="en-US" sz="3200" dirty="0">
                <a:solidFill>
                  <a:srgbClr val="003274"/>
                </a:solidFill>
              </a:rPr>
              <a:t/>
            </a:r>
            <a:br>
              <a:rPr lang="en-US" sz="3200" dirty="0">
                <a:solidFill>
                  <a:srgbClr val="003274"/>
                </a:solidFill>
              </a:rPr>
            </a:br>
            <a:r>
              <a:rPr lang="ru-RU" sz="3200" dirty="0">
                <a:solidFill>
                  <a:srgbClr val="003274"/>
                </a:solidFill>
              </a:rPr>
              <a:t>при государственных закупках </a:t>
            </a:r>
          </a:p>
        </p:txBody>
      </p:sp>
    </p:spTree>
    <p:extLst>
      <p:ext uri="{BB962C8B-B14F-4D97-AF65-F5344CB8AC3E}">
        <p14:creationId xmlns:p14="http://schemas.microsoft.com/office/powerpoint/2010/main" val="8754648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F38C334-0894-43BD-A92F-6ACFA678D38D}"/>
              </a:ext>
            </a:extLst>
          </p:cNvPr>
          <p:cNvSpPr/>
          <p:nvPr/>
        </p:nvSpPr>
        <p:spPr>
          <a:xfrm rot="10800000">
            <a:off x="8839199" y="3000375"/>
            <a:ext cx="10511759" cy="330200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E36376-843A-412D-9BDD-A8FAB0F43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4763" y="737302"/>
            <a:ext cx="17447180" cy="1898757"/>
          </a:xfrm>
        </p:spPr>
        <p:txBody>
          <a:bodyPr>
            <a:normAutofit/>
          </a:bodyPr>
          <a:lstStyle/>
          <a:p>
            <a:r>
              <a:rPr lang="ru-RU" dirty="0"/>
              <a:t>МЕРЫ ГОСУДАРСТВЕННОЙ</a:t>
            </a:r>
            <a:br>
              <a:rPr lang="ru-RU" dirty="0"/>
            </a:br>
            <a:r>
              <a:rPr lang="ru-RU" dirty="0"/>
              <a:t>ПОДДЕРЖКИ (планируемые к реализации) 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8C451B4-384B-48FD-A98D-E89FC2180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F3ABE-131E-4263-8F96-97DEA629E1E1}" type="slidenum">
              <a:rPr lang="ru-RU" smtClean="0"/>
              <a:t>7</a:t>
            </a:fld>
            <a:endParaRPr lang="ru-RU" dirty="0"/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CE20A008-4646-4DAE-AF88-9094A4DF8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4763" y="4094546"/>
            <a:ext cx="7412037" cy="2389772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003274"/>
                </a:solidFill>
                <a:latin typeface="Rosatom" panose="020B0503040504020204" pitchFamily="34" charset="-52"/>
                <a:ea typeface="Rosatom" panose="020B0503040504020204" pitchFamily="34" charset="-52"/>
              </a:rPr>
              <a:t>Поручение Президента РФ</a:t>
            </a:r>
            <a:r>
              <a:rPr lang="en-US" sz="2800" b="1" dirty="0">
                <a:solidFill>
                  <a:srgbClr val="003274"/>
                </a:solidFill>
                <a:latin typeface="Rosatom" panose="020B0503040504020204" pitchFamily="34" charset="-52"/>
                <a:ea typeface="Rosatom" panose="020B0503040504020204" pitchFamily="34" charset="-52"/>
              </a:rPr>
              <a:t/>
            </a:r>
            <a:br>
              <a:rPr lang="en-US" sz="2800" b="1" dirty="0">
                <a:solidFill>
                  <a:srgbClr val="003274"/>
                </a:solidFill>
                <a:latin typeface="Rosatom" panose="020B0503040504020204" pitchFamily="34" charset="-52"/>
                <a:ea typeface="Rosatom" panose="020B0503040504020204" pitchFamily="34" charset="-52"/>
              </a:rPr>
            </a:br>
            <a:r>
              <a:rPr lang="ru-RU" sz="2800" b="1" dirty="0">
                <a:solidFill>
                  <a:srgbClr val="003274"/>
                </a:solidFill>
                <a:latin typeface="Rosatom" panose="020B0503040504020204" pitchFamily="34" charset="-52"/>
                <a:ea typeface="Rosatom" panose="020B0503040504020204" pitchFamily="34" charset="-52"/>
              </a:rPr>
              <a:t>и Правительства</a:t>
            </a:r>
            <a:r>
              <a:rPr lang="en-US" sz="2800" b="1" dirty="0">
                <a:solidFill>
                  <a:srgbClr val="003274"/>
                </a:solidFill>
                <a:latin typeface="Rosatom" panose="020B0503040504020204" pitchFamily="34" charset="-52"/>
                <a:ea typeface="Rosatom" panose="020B0503040504020204" pitchFamily="34" charset="-52"/>
              </a:rPr>
              <a:t> </a:t>
            </a:r>
            <a:r>
              <a:rPr lang="ru-RU" sz="2800" b="1" dirty="0">
                <a:solidFill>
                  <a:srgbClr val="003274"/>
                </a:solidFill>
                <a:latin typeface="Rosatom" panose="020B0503040504020204" pitchFamily="34" charset="-52"/>
                <a:ea typeface="Rosatom" panose="020B0503040504020204" pitchFamily="34" charset="-52"/>
              </a:rPr>
              <a:t>РФ «Поддержать проект отечественного линейного ускорителя для дистанционной терапии Госкорпорации «Росатом»</a:t>
            </a:r>
            <a:br>
              <a:rPr lang="ru-RU" sz="2800" b="1" dirty="0">
                <a:solidFill>
                  <a:srgbClr val="003274"/>
                </a:solidFill>
                <a:latin typeface="Rosatom" panose="020B0503040504020204" pitchFamily="34" charset="-52"/>
                <a:ea typeface="Rosatom" panose="020B0503040504020204" pitchFamily="34" charset="-52"/>
              </a:rPr>
            </a:br>
            <a:endParaRPr lang="ru-RU" sz="2800" b="1" dirty="0">
              <a:solidFill>
                <a:srgbClr val="003274"/>
              </a:solidFill>
              <a:latin typeface="Rosatom" panose="020B0503040504020204" pitchFamily="34" charset="-52"/>
              <a:ea typeface="Rosatom" panose="020B0503040504020204" pitchFamily="34" charset="-52"/>
            </a:endParaRPr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id="{E316EF3A-D7F7-45B4-922E-0B01D5EC0165}"/>
              </a:ext>
            </a:extLst>
          </p:cNvPr>
          <p:cNvSpPr txBox="1">
            <a:spLocks/>
          </p:cNvSpPr>
          <p:nvPr/>
        </p:nvSpPr>
        <p:spPr>
          <a:xfrm>
            <a:off x="9163363" y="3330505"/>
            <a:ext cx="10371138" cy="2790825"/>
          </a:xfrm>
          <a:prstGeom prst="rect">
            <a:avLst/>
          </a:prstGeom>
        </p:spPr>
        <p:txBody>
          <a:bodyPr vert="horz" lIns="0" tIns="0" rIns="91440" bIns="45720" rtlCol="0">
            <a:normAutofit/>
          </a:bodyPr>
          <a:lstStyle>
            <a:lvl1pPr marL="0" indent="0" algn="l" defTabSz="1507846" rtl="0" eaLnBrk="1" latinLnBrk="0" hangingPunct="1">
              <a:lnSpc>
                <a:spcPct val="90000"/>
              </a:lnSpc>
              <a:spcBef>
                <a:spcPts val="1649"/>
              </a:spcBef>
              <a:buClr>
                <a:srgbClr val="003274"/>
              </a:buClr>
              <a:buFontTx/>
              <a:buNone/>
              <a:defRPr sz="2500" kern="1200">
                <a:solidFill>
                  <a:schemeClr val="tx1">
                    <a:lumMod val="85000"/>
                    <a:lumOff val="15000"/>
                  </a:schemeClr>
                </a:solidFill>
                <a:latin typeface="Rosatom Light" panose="020B0403040504020204" pitchFamily="34" charset="-52"/>
                <a:ea typeface="Rosatom Light" panose="020B0403040504020204" pitchFamily="34" charset="-52"/>
                <a:cs typeface="+mn-cs"/>
              </a:defRPr>
            </a:lvl1pPr>
            <a:lvl2pPr marL="753923" indent="0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Clr>
                <a:srgbClr val="003274"/>
              </a:buClr>
              <a:buFontTx/>
              <a:buNone/>
              <a:defRPr sz="3958" kern="1200">
                <a:solidFill>
                  <a:schemeClr val="tx1">
                    <a:lumMod val="85000"/>
                    <a:lumOff val="15000"/>
                  </a:schemeClr>
                </a:solidFill>
                <a:latin typeface="Rosatom Light" panose="020B0403040504020204" pitchFamily="34" charset="-52"/>
                <a:ea typeface="Rosatom Light" panose="020B0403040504020204" pitchFamily="34" charset="-52"/>
                <a:cs typeface="+mn-cs"/>
              </a:defRPr>
            </a:lvl2pPr>
            <a:lvl3pPr marL="1507846" indent="0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Clr>
                <a:srgbClr val="003274"/>
              </a:buClr>
              <a:buFontTx/>
              <a:buNone/>
              <a:defRPr sz="3298" kern="1200">
                <a:solidFill>
                  <a:schemeClr val="tx1">
                    <a:lumMod val="85000"/>
                    <a:lumOff val="15000"/>
                  </a:schemeClr>
                </a:solidFill>
                <a:latin typeface="Rosatom Light" panose="020B0403040504020204" pitchFamily="34" charset="-52"/>
                <a:ea typeface="Rosatom Light" panose="020B0403040504020204" pitchFamily="34" charset="-52"/>
                <a:cs typeface="+mn-cs"/>
              </a:defRPr>
            </a:lvl3pPr>
            <a:lvl4pPr marL="2261769" indent="0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Clr>
                <a:srgbClr val="003274"/>
              </a:buClr>
              <a:buFontTx/>
              <a:buNone/>
              <a:defRPr sz="2968" kern="1200">
                <a:solidFill>
                  <a:schemeClr val="tx1">
                    <a:lumMod val="85000"/>
                    <a:lumOff val="15000"/>
                  </a:schemeClr>
                </a:solidFill>
                <a:latin typeface="Rosatom Light" panose="020B0403040504020204" pitchFamily="34" charset="-52"/>
                <a:ea typeface="Rosatom Light" panose="020B0403040504020204" pitchFamily="34" charset="-52"/>
                <a:cs typeface="+mn-cs"/>
              </a:defRPr>
            </a:lvl4pPr>
            <a:lvl5pPr marL="3015692" indent="0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Clr>
                <a:srgbClr val="003274"/>
              </a:buClr>
              <a:buFontTx/>
              <a:buNone/>
              <a:defRPr sz="2968" kern="1200">
                <a:solidFill>
                  <a:schemeClr val="tx1">
                    <a:lumMod val="85000"/>
                    <a:lumOff val="15000"/>
                  </a:schemeClr>
                </a:solidFill>
                <a:latin typeface="Rosatom Light" panose="020B0403040504020204" pitchFamily="34" charset="-52"/>
                <a:ea typeface="Rosatom Light" panose="020B0403040504020204" pitchFamily="34" charset="-52"/>
                <a:cs typeface="+mn-cs"/>
              </a:defRPr>
            </a:lvl5pPr>
            <a:lvl6pPr marL="4146575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900498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54421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08344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chemeClr val="tx1"/>
                </a:solidFill>
              </a:rPr>
              <a:t>Протокол заседания межведомственного координационного совета коллегии Военно-промышленной комиссии Российской Федерации по развитию производства медицинских изделий в организациях оборонно-промышленного комплекса от 20 апреля 2021 г.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№ БО-П22-прВПК «Госкорпорации «Росатом» провести оценку существующих компетенций и при необходимости внести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в Правительство РФ проекты НПА о статусе единственного поставщика мед. изделий в области ядерной медицины»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274763" y="6670236"/>
            <a:ext cx="17877022" cy="392415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342900" indent="-342900">
              <a:spcBef>
                <a:spcPts val="1200"/>
              </a:spcBef>
              <a:buClr>
                <a:srgbClr val="003274"/>
              </a:buClr>
              <a:buFont typeface="Arial" panose="020B0604020202020204" pitchFamily="34" charset="0"/>
              <a:buChar char="•"/>
            </a:pPr>
            <a:r>
              <a:rPr lang="ru-RU" sz="2500" dirty="0">
                <a:latin typeface="Rosatom Light" panose="020B0604020202020204" charset="-52"/>
                <a:ea typeface="Rosatom Light" panose="020B0604020202020204" charset="-52"/>
              </a:rPr>
              <a:t>Установить требования к медицинскому оборудованию, предъявляемые в целях ее отнесения к продукции, произведенной на территории Российской Федерации, предусмотрев поэтапный план локализации</a:t>
            </a:r>
            <a:r>
              <a:rPr lang="en-US" sz="2500" dirty="0">
                <a:latin typeface="Rosatom Light" panose="020B0604020202020204" charset="-52"/>
                <a:ea typeface="Rosatom Light" panose="020B0604020202020204" charset="-52"/>
              </a:rPr>
              <a:t/>
            </a:r>
            <a:br>
              <a:rPr lang="en-US" sz="2500" dirty="0">
                <a:latin typeface="Rosatom Light" panose="020B0604020202020204" charset="-52"/>
                <a:ea typeface="Rosatom Light" panose="020B0604020202020204" charset="-52"/>
              </a:rPr>
            </a:br>
            <a:r>
              <a:rPr lang="ru-RU" sz="2500" dirty="0">
                <a:latin typeface="Rosatom Light" panose="020B0604020202020204" charset="-52"/>
                <a:ea typeface="Rosatom Light" panose="020B0604020202020204" charset="-52"/>
              </a:rPr>
              <a:t>для высокотехнологичного оборудования</a:t>
            </a:r>
          </a:p>
          <a:p>
            <a:pPr marL="342900" indent="-342900">
              <a:spcBef>
                <a:spcPts val="1200"/>
              </a:spcBef>
              <a:buClr>
                <a:srgbClr val="003274"/>
              </a:buClr>
              <a:buFont typeface="Arial" panose="020B0604020202020204" pitchFamily="34" charset="0"/>
              <a:buChar char="•"/>
            </a:pPr>
            <a:r>
              <a:rPr lang="ru-RU" sz="2500" dirty="0">
                <a:latin typeface="Rosatom Light" panose="020B0604020202020204" charset="-52"/>
                <a:ea typeface="Rosatom Light" panose="020B0604020202020204" charset="-52"/>
              </a:rPr>
              <a:t>Начиная с 2022 года обеспечить контроль за соблюдением заказчиками правил квотирования</a:t>
            </a:r>
            <a:r>
              <a:rPr lang="en-US" sz="2500" dirty="0">
                <a:latin typeface="Rosatom Light" panose="020B0604020202020204" charset="-52"/>
                <a:ea typeface="Rosatom Light" panose="020B0604020202020204" charset="-52"/>
              </a:rPr>
              <a:t/>
            </a:r>
            <a:br>
              <a:rPr lang="en-US" sz="2500" dirty="0">
                <a:latin typeface="Rosatom Light" panose="020B0604020202020204" charset="-52"/>
                <a:ea typeface="Rosatom Light" panose="020B0604020202020204" charset="-52"/>
              </a:rPr>
            </a:br>
            <a:r>
              <a:rPr lang="ru-RU" sz="2500" dirty="0">
                <a:latin typeface="Rosatom Light" panose="020B0604020202020204" charset="-52"/>
                <a:ea typeface="Rosatom Light" panose="020B0604020202020204" charset="-52"/>
              </a:rPr>
              <a:t>при проведении закупок (постановления Правительства РФ от 03.12.2020 № 2013 и №</a:t>
            </a:r>
            <a:r>
              <a:rPr lang="en-US" sz="2500" dirty="0">
                <a:latin typeface="Rosatom Light" panose="020B0604020202020204" charset="-52"/>
                <a:ea typeface="Rosatom Light" panose="020B0604020202020204" charset="-52"/>
              </a:rPr>
              <a:t> 2014</a:t>
            </a:r>
            <a:r>
              <a:rPr lang="ru-RU" sz="2500" dirty="0">
                <a:latin typeface="Rosatom Light" panose="020B0604020202020204" charset="-52"/>
                <a:ea typeface="Rosatom Light" panose="020B0604020202020204" charset="-52"/>
              </a:rPr>
              <a:t>)</a:t>
            </a:r>
          </a:p>
          <a:p>
            <a:pPr marL="342900" indent="-342900">
              <a:spcBef>
                <a:spcPts val="1200"/>
              </a:spcBef>
              <a:buClr>
                <a:srgbClr val="003274"/>
              </a:buClr>
              <a:buFont typeface="Arial" panose="020B0604020202020204" pitchFamily="34" charset="0"/>
              <a:buChar char="•"/>
            </a:pPr>
            <a:r>
              <a:rPr lang="ru-RU" sz="2500" dirty="0">
                <a:latin typeface="Rosatom Light" panose="020B0604020202020204" charset="-52"/>
                <a:ea typeface="Rosatom Light" panose="020B0604020202020204" charset="-52"/>
              </a:rPr>
              <a:t>Завершить работу по разработке КТРУ  для обеспечения государственных и муниципальных нужд</a:t>
            </a:r>
            <a:r>
              <a:rPr lang="en-US" sz="2500" dirty="0">
                <a:latin typeface="Rosatom Light" panose="020B0604020202020204" charset="-52"/>
                <a:ea typeface="Rosatom Light" panose="020B0604020202020204" charset="-52"/>
              </a:rPr>
              <a:t/>
            </a:r>
            <a:br>
              <a:rPr lang="en-US" sz="2500" dirty="0">
                <a:latin typeface="Rosatom Light" panose="020B0604020202020204" charset="-52"/>
                <a:ea typeface="Rosatom Light" panose="020B0604020202020204" charset="-52"/>
              </a:rPr>
            </a:br>
            <a:r>
              <a:rPr lang="ru-RU" sz="2500" dirty="0">
                <a:latin typeface="Rosatom Light" panose="020B0604020202020204" charset="-52"/>
                <a:ea typeface="Rosatom Light" panose="020B0604020202020204" charset="-52"/>
              </a:rPr>
              <a:t>с целью исключения возможности подготовки аукционной документации под определенного производителя</a:t>
            </a:r>
          </a:p>
          <a:p>
            <a:pPr marL="342900" indent="-342900">
              <a:spcBef>
                <a:spcPts val="1200"/>
              </a:spcBef>
              <a:buClr>
                <a:srgbClr val="003274"/>
              </a:buClr>
              <a:buFont typeface="Arial" panose="020B0604020202020204" pitchFamily="34" charset="0"/>
              <a:buChar char="•"/>
            </a:pPr>
            <a:r>
              <a:rPr lang="ru-RU" sz="2500" dirty="0">
                <a:latin typeface="Rosatom Light" panose="020B0604020202020204" charset="-52"/>
                <a:ea typeface="Rosatom Light" panose="020B0604020202020204" charset="-52"/>
              </a:rPr>
              <a:t>По мере развития производства увеличивать долю квотирования для отечественных</a:t>
            </a:r>
            <a:r>
              <a:rPr lang="en-US" sz="2500" dirty="0">
                <a:latin typeface="Rosatom Light" panose="020B0604020202020204" charset="-52"/>
                <a:ea typeface="Rosatom Light" panose="020B0604020202020204" charset="-52"/>
              </a:rPr>
              <a:t/>
            </a:r>
            <a:br>
              <a:rPr lang="en-US" sz="2500" dirty="0">
                <a:latin typeface="Rosatom Light" panose="020B0604020202020204" charset="-52"/>
                <a:ea typeface="Rosatom Light" panose="020B0604020202020204" charset="-52"/>
              </a:rPr>
            </a:br>
            <a:r>
              <a:rPr lang="ru-RU" sz="2500" dirty="0">
                <a:latin typeface="Rosatom Light" panose="020B0604020202020204" charset="-52"/>
                <a:ea typeface="Rosatom Light" panose="020B0604020202020204" charset="-52"/>
              </a:rPr>
              <a:t>производителей при проведении закупок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CF84A01-D355-4EDF-9469-707BAE2AD7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266824" y="2930176"/>
            <a:ext cx="1840737" cy="1058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732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AD885C-2D2D-40BC-AF03-8DD24122B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4275" y="5369867"/>
            <a:ext cx="14047372" cy="997196"/>
          </a:xfrm>
        </p:spPr>
        <p:txBody>
          <a:bodyPr/>
          <a:lstStyle/>
          <a:p>
            <a:r>
              <a:rPr lang="ru-RU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9296160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РХК">
      <a:dk1>
        <a:srgbClr val="262626"/>
      </a:dk1>
      <a:lt1>
        <a:srgbClr val="FFFFFF"/>
      </a:lt1>
      <a:dk2>
        <a:srgbClr val="003274"/>
      </a:dk2>
      <a:lt2>
        <a:srgbClr val="025EA1"/>
      </a:lt2>
      <a:accent1>
        <a:srgbClr val="6CACE4"/>
      </a:accent1>
      <a:accent2>
        <a:srgbClr val="F0A600"/>
      </a:accent2>
      <a:accent3>
        <a:srgbClr val="EE6C23"/>
      </a:accent3>
      <a:accent4>
        <a:srgbClr val="259789"/>
      </a:accent4>
      <a:accent5>
        <a:srgbClr val="B22174"/>
      </a:accent5>
      <a:accent6>
        <a:srgbClr val="B2C541"/>
      </a:accent6>
      <a:hlink>
        <a:srgbClr val="0070C0"/>
      </a:hlink>
      <a:folHlink>
        <a:srgbClr val="7030A0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2331</TotalTime>
  <Words>490</Words>
  <Application>Microsoft Office PowerPoint</Application>
  <PresentationFormat>Произвольный</PresentationFormat>
  <Paragraphs>94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Calibri</vt:lpstr>
      <vt:lpstr>Times New Roman</vt:lpstr>
      <vt:lpstr>Rosatom Light</vt:lpstr>
      <vt:lpstr>Rosatom</vt:lpstr>
      <vt:lpstr>Roboto</vt:lpstr>
      <vt:lpstr>Arial</vt:lpstr>
      <vt:lpstr>Тема Office</vt:lpstr>
      <vt:lpstr>ОРГАНИЗАЦИЯ РАБОТЫ ПО ИМПОРТОЗАМЕЩЕНИЮ В ЧАСТИ ЛОКАЛИЗАЦИИ МЕДИЦИНСКОГО ОБОРУДОВАНИЯ</vt:lpstr>
      <vt:lpstr>КЛЮЧЕВЫЕ ЗАДАЧИ И РЕЗУЛЬТАТЫ 2020 Г. </vt:lpstr>
      <vt:lpstr>КЛЮЧЕВЫЕ ЗАДАЧИ И РЕЗУЛЬТАТЫ 2021 Г. </vt:lpstr>
      <vt:lpstr>ИМПОРТОЗАМЕЩЕНИЕ: ОБОРУДОВАНИЕ ДЛЯ ДИАГНОСТИКИ И ТЕРАПИИ</vt:lpstr>
      <vt:lpstr>ИМПОРТОЗАМЕЩЕНИЕ: ОБОРУДОВАНИЕ ДЛЯ ДИАГНОСТИКИ И ТЕРАПИИ</vt:lpstr>
      <vt:lpstr>Установлены квоты для закупок (постановление Правительства РФ от 03.12.2020 № 2013)</vt:lpstr>
      <vt:lpstr>МЕРЫ ГОСУДАРСТВЕННОЙ ПОДДЕРЖКИ (планируемые к реализации) 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shekhovtsova Lera</dc:creator>
  <cp:lastModifiedBy>Емельянов Владимир Юрьевич</cp:lastModifiedBy>
  <cp:revision>76</cp:revision>
  <cp:lastPrinted>2021-07-02T08:33:17Z</cp:lastPrinted>
  <dcterms:created xsi:type="dcterms:W3CDTF">2021-05-31T13:53:43Z</dcterms:created>
  <dcterms:modified xsi:type="dcterms:W3CDTF">2021-08-25T15:38:25Z</dcterms:modified>
</cp:coreProperties>
</file>